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sldIdLst>
    <p:sldId id="256" r:id="rId2"/>
    <p:sldId id="257" r:id="rId3"/>
    <p:sldId id="261" r:id="rId4"/>
    <p:sldId id="262" r:id="rId5"/>
    <p:sldId id="264" r:id="rId6"/>
    <p:sldId id="265" r:id="rId7"/>
    <p:sldId id="260" r:id="rId8"/>
    <p:sldId id="258" r:id="rId9"/>
    <p:sldId id="271" r:id="rId10"/>
    <p:sldId id="272" r:id="rId11"/>
    <p:sldId id="266" r:id="rId12"/>
    <p:sldId id="267" r:id="rId13"/>
    <p:sldId id="268" r:id="rId14"/>
    <p:sldId id="273" r:id="rId15"/>
    <p:sldId id="269" r:id="rId16"/>
    <p:sldId id="270" r:id="rId17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3" autoAdjust="0"/>
    <p:restoredTop sz="95528" autoAdjust="0"/>
  </p:normalViewPr>
  <p:slideViewPr>
    <p:cSldViewPr snapToGrid="0">
      <p:cViewPr varScale="1">
        <p:scale>
          <a:sx n="89" d="100"/>
          <a:sy n="89" d="100"/>
        </p:scale>
        <p:origin x="168" y="5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613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 descr="Tag=AccentColor&#10;Flavor=Light&#10;Target=FillAndLine">
            <a:extLst>
              <a:ext uri="{FF2B5EF4-FFF2-40B4-BE49-F238E27FC236}">
                <a16:creationId xmlns:a16="http://schemas.microsoft.com/office/drawing/2014/main" id="{DA381740-063A-41A4-836D-85D14980EEF0}"/>
              </a:ext>
            </a:extLst>
          </p:cNvPr>
          <p:cNvSpPr/>
          <p:nvPr/>
        </p:nvSpPr>
        <p:spPr>
          <a:xfrm>
            <a:off x="3977640" y="482832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EF9DF8-704A-44AE-8850-307DDACC93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1248" y="448056"/>
            <a:ext cx="10515600" cy="4069080"/>
          </a:xfrm>
        </p:spPr>
        <p:txBody>
          <a:bodyPr anchor="b">
            <a:noAutofit/>
          </a:bodyPr>
          <a:lstStyle>
            <a:lvl1pPr algn="l">
              <a:defRPr sz="9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CC72E09-06F3-48B9-9B95-DE15EC9801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1248" y="4983480"/>
            <a:ext cx="10515600" cy="1124712"/>
          </a:xfrm>
        </p:spPr>
        <p:txBody>
          <a:bodyPr>
            <a:normAutofit/>
          </a:bodyPr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1CD474-E5E1-4D01-97F6-0C9FC0933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7/1/20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36BBC7-EB9B-4B36-88E9-DBF65D270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8786C7-DD8D-492F-9A9A-A7B3EBE27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24959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7CF8D-FF51-4FD8-B968-A2C8507347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61A953-02EA-491B-A215-AF8420D74D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084D1E-BC98-44E4-8D2C-89CCDC2933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7/1/20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3019EB-9C2B-4833-B72A-147694159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F6E764-5688-45F5-94ED-A7357D2F5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124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20E3CB6-3025-40BF-A04B-A7B0CB4C01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DD5CB3-8B24-48C7-89D3-8DCAD36A45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0BC931-E2BF-4C1D-91AA-89F82F826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7/1/20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48A135-AEE9-4483-957E-3D143318D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8DEFD4-A052-46B3-B2AE-F3091D8A2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7028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D02BC-5A24-47F7-A4DF-B93FBC0C5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E9219E-EE74-4093-94D6-F663E059C5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A61642-BFBA-48AE-A29C-C2AA7386A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7/1/20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D2029B-6646-4DBF-A302-76A513FC6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6D4DFD-766F-4E45-A00C-2B5E8CE9A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8" name="Rectangle 7" descr="Tag=AccentColor&#10;Flavor=Light&#10;Target=FillAndLine">
            <a:extLst>
              <a:ext uri="{FF2B5EF4-FFF2-40B4-BE49-F238E27FC236}">
                <a16:creationId xmlns:a16="http://schemas.microsoft.com/office/drawing/2014/main" id="{EBDD1931-9E86-4402-9A68-33A2D9EFB198}"/>
              </a:ext>
            </a:extLst>
          </p:cNvPr>
          <p:cNvSpPr/>
          <p:nvPr/>
        </p:nvSpPr>
        <p:spPr>
          <a:xfrm>
            <a:off x="838199" y="2557217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9773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C218C0-6540-400C-BB51-353D5FD5C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448056"/>
            <a:ext cx="10515600" cy="4069080"/>
          </a:xfrm>
        </p:spPr>
        <p:txBody>
          <a:bodyPr anchor="b">
            <a:normAutofit/>
          </a:bodyPr>
          <a:lstStyle>
            <a:lvl1pPr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1CD69-43B3-4FF7-AA41-30C36C957E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1248" y="4983480"/>
            <a:ext cx="10515600" cy="1124712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BF300D-5CBE-47E9-A193-E23C8314D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7/1/20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E7DF3F-C51A-4DB1-9FCE-E3E0D8E92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269CF4-FAAB-44EF-A2A5-8352B4AA3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7" name="Rectangle 6" descr="Tag=AccentColor&#10;Flavor=Light&#10;Target=FillAndLine">
            <a:extLst>
              <a:ext uri="{FF2B5EF4-FFF2-40B4-BE49-F238E27FC236}">
                <a16:creationId xmlns:a16="http://schemas.microsoft.com/office/drawing/2014/main" id="{417A8947-4521-4FE1-8E44-27363435CE1B}"/>
              </a:ext>
            </a:extLst>
          </p:cNvPr>
          <p:cNvSpPr/>
          <p:nvPr/>
        </p:nvSpPr>
        <p:spPr>
          <a:xfrm>
            <a:off x="838200" y="473688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1941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DE264-531D-49C1-A8AF-2B4C1D218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B9A1B8-2F1B-46AA-858A-CFFF5AF7CE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29384"/>
            <a:ext cx="5181600" cy="4251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6B9631-18C0-43BD-8AF3-9137D6D4C2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29384"/>
            <a:ext cx="5181600" cy="4251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032FCA-14C6-4497-9C27-3F5806244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7/1/20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1E5057-693B-4E10-958E-0ABE79FEC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0CECB1-0A35-4C10-9D3D-FE4404283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9" name="Rectangle 8" descr="Tag=AccentColor&#10;Flavor=Light&#10;Target=FillAndLine">
            <a:extLst>
              <a:ext uri="{FF2B5EF4-FFF2-40B4-BE49-F238E27FC236}">
                <a16:creationId xmlns:a16="http://schemas.microsoft.com/office/drawing/2014/main" id="{2FAAC677-2D37-4F63-9C4B-711A2988EE02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1561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AE282-8875-4F49-AB21-E1C2BCAEA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712EA2-EF8C-4F18-BECF-AD121F7281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938528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7B59D4-E93F-40C1-A1A2-F1867830C6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926080"/>
            <a:ext cx="5157787" cy="32644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810616-1C77-42AE-8449-D0B64E2B84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938528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3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74E172-AFE8-48E4-BBB0-CA6D4EC112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926080"/>
            <a:ext cx="5183188" cy="32644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9407CC-270D-4C98-B95C-7AE67D2E1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7/1/20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4070D5-9B7B-47FC-9F75-F6AD96074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28EAC17-33BE-4265-8C06-644C2D34F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11" name="Rectangle 10" descr="Tag=AccentColor&#10;Flavor=Light&#10;Target=FillAndLine">
            <a:extLst>
              <a:ext uri="{FF2B5EF4-FFF2-40B4-BE49-F238E27FC236}">
                <a16:creationId xmlns:a16="http://schemas.microsoft.com/office/drawing/2014/main" id="{F634C457-AEBF-47D7-9200-BAD05D138B12}"/>
              </a:ext>
            </a:extLst>
          </p:cNvPr>
          <p:cNvSpPr/>
          <p:nvPr/>
        </p:nvSpPr>
        <p:spPr>
          <a:xfrm>
            <a:off x="838199" y="1709928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567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E9AC0-40CD-4451-BF00-5E2FC7B74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3704" y="1728216"/>
            <a:ext cx="7781544" cy="3392424"/>
          </a:xfrm>
        </p:spPr>
        <p:txBody>
          <a:bodyPr>
            <a:normAutofit/>
          </a:bodyPr>
          <a:lstStyle>
            <a:lvl1pPr algn="ctr">
              <a:defRPr sz="7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FD9A32-9C83-452B-BC69-CC6E95D3C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7/1/20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87B83E-E23E-42DE-876D-F55908A97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1C03A8-D428-4010-B413-13B1E9922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6" name="Rectangle 6" descr="Tag=AccentColor&#10;Flavor=Light&#10;Target=FillAndLine">
            <a:extLst>
              <a:ext uri="{FF2B5EF4-FFF2-40B4-BE49-F238E27FC236}">
                <a16:creationId xmlns:a16="http://schemas.microsoft.com/office/drawing/2014/main" id="{17F03060-85EC-4182-8C18-C6EE0D373E4B}"/>
              </a:ext>
            </a:extLst>
          </p:cNvPr>
          <p:cNvSpPr/>
          <p:nvPr/>
        </p:nvSpPr>
        <p:spPr>
          <a:xfrm>
            <a:off x="3974206" y="5126892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8075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2816A0-77C4-4A3F-87BD-A7321E3C8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7/1/20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5FC3464-F026-4C77-9441-55ECA5054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7D9257-BADE-4D0B-AF0B-D09FE95FA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261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A1C48E-F751-45A2-9010-208B81EDB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342900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D501F6-8430-4758-8636-74D68E990E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03520" y="548640"/>
            <a:ext cx="6053328" cy="5431536"/>
          </a:xfrm>
        </p:spPr>
        <p:txBody>
          <a:bodyPr anchor="ctr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79DC39-A29C-494C-98B6-999746C5F3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2237" cy="2002536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84C988-A6DB-469A-B8AA-31866F36E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7/1/20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BC39C3-81EB-4828-9AD3-2F1FAC521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59376C-9810-49A5-BC9A-4E6A02175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8" name="Rectangle 6" descr="Tag=AccentColor&#10;Flavor=Light&#10;Target=FillAndLine">
            <a:extLst>
              <a:ext uri="{FF2B5EF4-FFF2-40B4-BE49-F238E27FC236}">
                <a16:creationId xmlns:a16="http://schemas.microsoft.com/office/drawing/2014/main" id="{B9F96F3A-E64D-4401-B02C-BCD5CAA97CFF}"/>
              </a:ext>
            </a:extLst>
          </p:cNvPr>
          <p:cNvSpPr/>
          <p:nvPr/>
        </p:nvSpPr>
        <p:spPr>
          <a:xfrm rot="5400000">
            <a:off x="2797492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8110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37704-80BD-41B0-8395-41618EC3A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1920" cy="342900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DA4032-EC66-4974-BD30-898B60E4B5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303520" y="548640"/>
            <a:ext cx="6053328" cy="543153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1802D0-5574-4631-BA49-92362F8E40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977640"/>
            <a:ext cx="3931920" cy="2002536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2C2F5B-DDDD-4E64-94A9-99E46F4B0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45051-2045-45DA-935E-2E3CA1A69ADC}" type="datetimeFigureOut">
              <a:rPr lang="en-US" smtClean="0"/>
              <a:t>7/1/20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FA8D36-8865-48E7-8249-ED729A5F7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0F98C3-0B62-4361-8408-A01F70807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31F4-64FA-4BA0-9498-67783267A8C8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8" name="Rectangle 6" descr="Tag=AccentColor&#10;Flavor=Light&#10;Target=FillAndLine">
            <a:extLst>
              <a:ext uri="{FF2B5EF4-FFF2-40B4-BE49-F238E27FC236}">
                <a16:creationId xmlns:a16="http://schemas.microsoft.com/office/drawing/2014/main" id="{FE511AB6-FEAF-4549-BA88-0764BD10B63D}"/>
              </a:ext>
            </a:extLst>
          </p:cNvPr>
          <p:cNvSpPr/>
          <p:nvPr/>
        </p:nvSpPr>
        <p:spPr>
          <a:xfrm rot="5400000">
            <a:off x="2798064" y="3254143"/>
            <a:ext cx="4480560" cy="27432"/>
          </a:xfrm>
          <a:custGeom>
            <a:avLst/>
            <a:gdLst>
              <a:gd name="connsiteX0" fmla="*/ 0 w 4480560"/>
              <a:gd name="connsiteY0" fmla="*/ 0 h 27432"/>
              <a:gd name="connsiteX1" fmla="*/ 595274 w 4480560"/>
              <a:gd name="connsiteY1" fmla="*/ 0 h 27432"/>
              <a:gd name="connsiteX2" fmla="*/ 1100938 w 4480560"/>
              <a:gd name="connsiteY2" fmla="*/ 0 h 27432"/>
              <a:gd name="connsiteX3" fmla="*/ 1651406 w 4480560"/>
              <a:gd name="connsiteY3" fmla="*/ 0 h 27432"/>
              <a:gd name="connsiteX4" fmla="*/ 2336292 w 4480560"/>
              <a:gd name="connsiteY4" fmla="*/ 0 h 27432"/>
              <a:gd name="connsiteX5" fmla="*/ 2931566 w 4480560"/>
              <a:gd name="connsiteY5" fmla="*/ 0 h 27432"/>
              <a:gd name="connsiteX6" fmla="*/ 3482035 w 4480560"/>
              <a:gd name="connsiteY6" fmla="*/ 0 h 27432"/>
              <a:gd name="connsiteX7" fmla="*/ 4480560 w 4480560"/>
              <a:gd name="connsiteY7" fmla="*/ 0 h 27432"/>
              <a:gd name="connsiteX8" fmla="*/ 4480560 w 4480560"/>
              <a:gd name="connsiteY8" fmla="*/ 27432 h 27432"/>
              <a:gd name="connsiteX9" fmla="*/ 3840480 w 4480560"/>
              <a:gd name="connsiteY9" fmla="*/ 27432 h 27432"/>
              <a:gd name="connsiteX10" fmla="*/ 3290011 w 4480560"/>
              <a:gd name="connsiteY10" fmla="*/ 27432 h 27432"/>
              <a:gd name="connsiteX11" fmla="*/ 2560320 w 4480560"/>
              <a:gd name="connsiteY11" fmla="*/ 27432 h 27432"/>
              <a:gd name="connsiteX12" fmla="*/ 1965046 w 4480560"/>
              <a:gd name="connsiteY12" fmla="*/ 27432 h 27432"/>
              <a:gd name="connsiteX13" fmla="*/ 1459382 w 4480560"/>
              <a:gd name="connsiteY13" fmla="*/ 27432 h 27432"/>
              <a:gd name="connsiteX14" fmla="*/ 774497 w 4480560"/>
              <a:gd name="connsiteY14" fmla="*/ 27432 h 27432"/>
              <a:gd name="connsiteX15" fmla="*/ 0 w 4480560"/>
              <a:gd name="connsiteY15" fmla="*/ 27432 h 27432"/>
              <a:gd name="connsiteX16" fmla="*/ 0 w 4480560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27432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79587" y="8304"/>
                  <a:pt x="4480082" y="21512"/>
                  <a:pt x="4480560" y="27432"/>
                </a:cubicBezTo>
                <a:cubicBezTo>
                  <a:pt x="4314132" y="24068"/>
                  <a:pt x="4028383" y="45776"/>
                  <a:pt x="3840480" y="27432"/>
                </a:cubicBezTo>
                <a:cubicBezTo>
                  <a:pt x="3652577" y="9088"/>
                  <a:pt x="3547615" y="11992"/>
                  <a:pt x="3290011" y="27432"/>
                </a:cubicBezTo>
                <a:cubicBezTo>
                  <a:pt x="3032407" y="42872"/>
                  <a:pt x="2830268" y="17863"/>
                  <a:pt x="2560320" y="27432"/>
                </a:cubicBezTo>
                <a:cubicBezTo>
                  <a:pt x="2290372" y="37001"/>
                  <a:pt x="2147422" y="15872"/>
                  <a:pt x="1965046" y="27432"/>
                </a:cubicBezTo>
                <a:cubicBezTo>
                  <a:pt x="1782670" y="38992"/>
                  <a:pt x="1689791" y="49824"/>
                  <a:pt x="1459382" y="27432"/>
                </a:cubicBezTo>
                <a:cubicBezTo>
                  <a:pt x="1228973" y="5040"/>
                  <a:pt x="915486" y="45645"/>
                  <a:pt x="774497" y="27432"/>
                </a:cubicBezTo>
                <a:cubicBezTo>
                  <a:pt x="633508" y="9219"/>
                  <a:pt x="361442" y="-1963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480560" h="27432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81045" y="9333"/>
                  <a:pt x="4481838" y="19699"/>
                  <a:pt x="4480560" y="27432"/>
                </a:cubicBezTo>
                <a:cubicBezTo>
                  <a:pt x="4279652" y="2294"/>
                  <a:pt x="4200762" y="50710"/>
                  <a:pt x="3930091" y="27432"/>
                </a:cubicBezTo>
                <a:cubicBezTo>
                  <a:pt x="3659420" y="4154"/>
                  <a:pt x="3456052" y="31438"/>
                  <a:pt x="3290011" y="27432"/>
                </a:cubicBezTo>
                <a:cubicBezTo>
                  <a:pt x="3123970" y="23426"/>
                  <a:pt x="2882392" y="41962"/>
                  <a:pt x="2649931" y="27432"/>
                </a:cubicBezTo>
                <a:cubicBezTo>
                  <a:pt x="2417470" y="12902"/>
                  <a:pt x="2238426" y="16481"/>
                  <a:pt x="2054657" y="27432"/>
                </a:cubicBezTo>
                <a:cubicBezTo>
                  <a:pt x="1870888" y="38383"/>
                  <a:pt x="1566368" y="54184"/>
                  <a:pt x="1324966" y="27432"/>
                </a:cubicBezTo>
                <a:cubicBezTo>
                  <a:pt x="1083564" y="680"/>
                  <a:pt x="787410" y="20090"/>
                  <a:pt x="595274" y="27432"/>
                </a:cubicBezTo>
                <a:cubicBezTo>
                  <a:pt x="403138" y="34774"/>
                  <a:pt x="169622" y="19643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444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26650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72D13B-FFCB-4650-AD3C-CB50373525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CA9470-DF15-46A1-BF0E-8A5367A4B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3047CB-E94D-482F-BACA-681E96C0EC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345051-2045-45DA-935E-2E3CA1A69ADC}" type="datetimeFigureOut">
              <a:rPr lang="en-US" smtClean="0"/>
              <a:t>7/1/20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FDA4B5-E797-42FC-8B7A-2294DF24A3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8ED201-6D0E-422C-B4EC-566A3DC298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D31F4-64FA-4BA0-9498-67783267A8C8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8668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79" r:id="rId6"/>
    <p:sldLayoutId id="2147483675" r:id="rId7"/>
    <p:sldLayoutId id="2147483676" r:id="rId8"/>
    <p:sldLayoutId id="2147483677" r:id="rId9"/>
    <p:sldLayoutId id="2147483678" r:id="rId10"/>
    <p:sldLayoutId id="2147483680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youtu.be/s82iF2ew-yk" TargetMode="Externa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6.png"/><Relationship Id="rId4" Type="http://schemas.openxmlformats.org/officeDocument/2006/relationships/hyperlink" Target="https://youtu.be/s82iF2ew-yk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youtu.be/pJvJo1mxVAE" TargetMode="Externa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s://youtu.be/bLxdobbB4aA" TargetMode="Externa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19.png"/><Relationship Id="rId4" Type="http://schemas.openxmlformats.org/officeDocument/2006/relationships/hyperlink" Target="https://youtu.be/pJvJo1mxVAE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youtu.be/mNiAep5rDgE" TargetMode="Externa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4.png"/><Relationship Id="rId4" Type="http://schemas.openxmlformats.org/officeDocument/2006/relationships/hyperlink" Target="https://youtu.be/mNiAep5rDgE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168AB93A-48BC-4C25-A3AD-C17B5A682A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20D4C56-69C7-4D82-8456-0C24B81593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88480" y="970575"/>
            <a:ext cx="4679877" cy="3569241"/>
          </a:xfrm>
        </p:spPr>
        <p:txBody>
          <a:bodyPr>
            <a:normAutofit fontScale="90000"/>
          </a:bodyPr>
          <a:lstStyle/>
          <a:p>
            <a:r>
              <a:rPr lang="es-MX" sz="5800" dirty="0"/>
              <a:t>La importancia de la equidad en la  Comunicación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9E11E06-269E-4CD0-8577-A462C5D8CF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98581" y="4631161"/>
            <a:ext cx="3562483" cy="1569486"/>
          </a:xfrm>
        </p:spPr>
        <p:txBody>
          <a:bodyPr>
            <a:normAutofit/>
          </a:bodyPr>
          <a:lstStyle/>
          <a:p>
            <a:r>
              <a:rPr lang="es-MX" dirty="0"/>
              <a:t>Analú Solana</a:t>
            </a:r>
          </a:p>
        </p:txBody>
      </p:sp>
      <p:sp>
        <p:nvSpPr>
          <p:cNvPr id="20" name="Rectangle 6">
            <a:extLst>
              <a:ext uri="{FF2B5EF4-FFF2-40B4-BE49-F238E27FC236}">
                <a16:creationId xmlns:a16="http://schemas.microsoft.com/office/drawing/2014/main" id="{3FCFB1DE-0B7E-48CC-BA90-B2AB0889F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05874" y="4409267"/>
            <a:ext cx="3242551" cy="27432"/>
          </a:xfrm>
          <a:custGeom>
            <a:avLst/>
            <a:gdLst>
              <a:gd name="connsiteX0" fmla="*/ 0 w 3242551"/>
              <a:gd name="connsiteY0" fmla="*/ 0 h 27432"/>
              <a:gd name="connsiteX1" fmla="*/ 616085 w 3242551"/>
              <a:gd name="connsiteY1" fmla="*/ 0 h 27432"/>
              <a:gd name="connsiteX2" fmla="*/ 1264595 w 3242551"/>
              <a:gd name="connsiteY2" fmla="*/ 0 h 27432"/>
              <a:gd name="connsiteX3" fmla="*/ 1945531 w 3242551"/>
              <a:gd name="connsiteY3" fmla="*/ 0 h 27432"/>
              <a:gd name="connsiteX4" fmla="*/ 2626466 w 3242551"/>
              <a:gd name="connsiteY4" fmla="*/ 0 h 27432"/>
              <a:gd name="connsiteX5" fmla="*/ 3242551 w 3242551"/>
              <a:gd name="connsiteY5" fmla="*/ 0 h 27432"/>
              <a:gd name="connsiteX6" fmla="*/ 3242551 w 3242551"/>
              <a:gd name="connsiteY6" fmla="*/ 27432 h 27432"/>
              <a:gd name="connsiteX7" fmla="*/ 2529190 w 3242551"/>
              <a:gd name="connsiteY7" fmla="*/ 27432 h 27432"/>
              <a:gd name="connsiteX8" fmla="*/ 1815829 w 3242551"/>
              <a:gd name="connsiteY8" fmla="*/ 27432 h 27432"/>
              <a:gd name="connsiteX9" fmla="*/ 1167318 w 3242551"/>
              <a:gd name="connsiteY9" fmla="*/ 27432 h 27432"/>
              <a:gd name="connsiteX10" fmla="*/ 0 w 3242551"/>
              <a:gd name="connsiteY10" fmla="*/ 27432 h 27432"/>
              <a:gd name="connsiteX11" fmla="*/ 0 w 3242551"/>
              <a:gd name="connsiteY11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42551" h="27432" fill="none" extrusionOk="0">
                <a:moveTo>
                  <a:pt x="0" y="0"/>
                </a:moveTo>
                <a:cubicBezTo>
                  <a:pt x="194108" y="-30346"/>
                  <a:pt x="476260" y="9901"/>
                  <a:pt x="616085" y="0"/>
                </a:cubicBezTo>
                <a:cubicBezTo>
                  <a:pt x="755911" y="-9901"/>
                  <a:pt x="955441" y="-31994"/>
                  <a:pt x="1264595" y="0"/>
                </a:cubicBezTo>
                <a:cubicBezTo>
                  <a:pt x="1573749" y="31994"/>
                  <a:pt x="1618785" y="-7447"/>
                  <a:pt x="1945531" y="0"/>
                </a:cubicBezTo>
                <a:cubicBezTo>
                  <a:pt x="2272277" y="7447"/>
                  <a:pt x="2390625" y="1646"/>
                  <a:pt x="2626466" y="0"/>
                </a:cubicBezTo>
                <a:cubicBezTo>
                  <a:pt x="2862308" y="-1646"/>
                  <a:pt x="3064770" y="5184"/>
                  <a:pt x="3242551" y="0"/>
                </a:cubicBezTo>
                <a:cubicBezTo>
                  <a:pt x="3241385" y="7395"/>
                  <a:pt x="3242596" y="21864"/>
                  <a:pt x="3242551" y="27432"/>
                </a:cubicBezTo>
                <a:cubicBezTo>
                  <a:pt x="3023282" y="59750"/>
                  <a:pt x="2875833" y="36030"/>
                  <a:pt x="2529190" y="27432"/>
                </a:cubicBezTo>
                <a:cubicBezTo>
                  <a:pt x="2182547" y="18834"/>
                  <a:pt x="2011286" y="10066"/>
                  <a:pt x="1815829" y="27432"/>
                </a:cubicBezTo>
                <a:cubicBezTo>
                  <a:pt x="1620372" y="44798"/>
                  <a:pt x="1410011" y="-1058"/>
                  <a:pt x="1167318" y="27432"/>
                </a:cubicBezTo>
                <a:cubicBezTo>
                  <a:pt x="924625" y="55922"/>
                  <a:pt x="241931" y="85033"/>
                  <a:pt x="0" y="27432"/>
                </a:cubicBezTo>
                <a:cubicBezTo>
                  <a:pt x="-503" y="20663"/>
                  <a:pt x="1168" y="5855"/>
                  <a:pt x="0" y="0"/>
                </a:cubicBezTo>
                <a:close/>
              </a:path>
              <a:path w="3242551" h="27432" stroke="0" extrusionOk="0">
                <a:moveTo>
                  <a:pt x="0" y="0"/>
                </a:moveTo>
                <a:cubicBezTo>
                  <a:pt x="292987" y="-12051"/>
                  <a:pt x="313221" y="-4437"/>
                  <a:pt x="616085" y="0"/>
                </a:cubicBezTo>
                <a:cubicBezTo>
                  <a:pt x="918950" y="4437"/>
                  <a:pt x="1001475" y="-7765"/>
                  <a:pt x="1167318" y="0"/>
                </a:cubicBezTo>
                <a:cubicBezTo>
                  <a:pt x="1333161" y="7765"/>
                  <a:pt x="1642740" y="34995"/>
                  <a:pt x="1880680" y="0"/>
                </a:cubicBezTo>
                <a:cubicBezTo>
                  <a:pt x="2118620" y="-34995"/>
                  <a:pt x="2326628" y="756"/>
                  <a:pt x="2496764" y="0"/>
                </a:cubicBezTo>
                <a:cubicBezTo>
                  <a:pt x="2666900" y="-756"/>
                  <a:pt x="2887316" y="25599"/>
                  <a:pt x="3242551" y="0"/>
                </a:cubicBezTo>
                <a:cubicBezTo>
                  <a:pt x="3242744" y="12649"/>
                  <a:pt x="3241563" y="17989"/>
                  <a:pt x="3242551" y="27432"/>
                </a:cubicBezTo>
                <a:cubicBezTo>
                  <a:pt x="3008998" y="-2757"/>
                  <a:pt x="2799879" y="44559"/>
                  <a:pt x="2594041" y="27432"/>
                </a:cubicBezTo>
                <a:cubicBezTo>
                  <a:pt x="2388203" y="10306"/>
                  <a:pt x="2212925" y="-2221"/>
                  <a:pt x="1880680" y="27432"/>
                </a:cubicBezTo>
                <a:cubicBezTo>
                  <a:pt x="1548435" y="57085"/>
                  <a:pt x="1523943" y="37041"/>
                  <a:pt x="1329446" y="27432"/>
                </a:cubicBezTo>
                <a:cubicBezTo>
                  <a:pt x="1134949" y="17823"/>
                  <a:pt x="919920" y="28299"/>
                  <a:pt x="680936" y="27432"/>
                </a:cubicBezTo>
                <a:cubicBezTo>
                  <a:pt x="441952" y="26566"/>
                  <a:pt x="273000" y="57219"/>
                  <a:pt x="0" y="27432"/>
                </a:cubicBezTo>
                <a:cubicBezTo>
                  <a:pt x="1300" y="19678"/>
                  <a:pt x="-86" y="12044"/>
                  <a:pt x="0" y="0"/>
                </a:cubicBezTo>
                <a:close/>
              </a:path>
            </a:pathLst>
          </a:custGeom>
          <a:solidFill>
            <a:srgbClr val="B1A11F"/>
          </a:solidFill>
          <a:ln w="38100" cap="rnd">
            <a:solidFill>
              <a:srgbClr val="B1A11F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9B05A1-6ABB-42D2-A5ED-E1F76640172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219" r="-1" b="7489"/>
          <a:stretch/>
        </p:blipFill>
        <p:spPr>
          <a:xfrm>
            <a:off x="-457200" y="1385656"/>
            <a:ext cx="7214616" cy="4059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9323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478274C8-4F9A-492B-9533-21889D5CA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Empoderar sin agredir - Always</a:t>
            </a:r>
          </a:p>
        </p:txBody>
      </p:sp>
      <p:sp>
        <p:nvSpPr>
          <p:cNvPr id="6" name="CuadroTexto 5">
            <a:hlinkClick r:id="rId2"/>
            <a:extLst>
              <a:ext uri="{FF2B5EF4-FFF2-40B4-BE49-F238E27FC236}">
                <a16:creationId xmlns:a16="http://schemas.microsoft.com/office/drawing/2014/main" id="{284B4F5D-E49D-4055-866A-D4FEE4CFB7ED}"/>
              </a:ext>
            </a:extLst>
          </p:cNvPr>
          <p:cNvSpPr txBox="1"/>
          <p:nvPr/>
        </p:nvSpPr>
        <p:spPr>
          <a:xfrm>
            <a:off x="1798320" y="5637014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400" dirty="0"/>
              <a:t>https://youtu.be/s82iF2ew-yk</a:t>
            </a:r>
          </a:p>
        </p:txBody>
      </p:sp>
      <p:pic>
        <p:nvPicPr>
          <p:cNvPr id="5" name="Imagen 4" descr="Descripción generada automáticamente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EC17A06-2A94-45C3-929E-8733C0975CC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00" t="45111" r="17625" b="33333"/>
          <a:stretch/>
        </p:blipFill>
        <p:spPr>
          <a:xfrm>
            <a:off x="358061" y="2560320"/>
            <a:ext cx="11519398" cy="2392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1422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478274C8-4F9A-492B-9533-21889D5CA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Empoderar sin agredir - Always</a:t>
            </a:r>
          </a:p>
        </p:txBody>
      </p:sp>
      <p:sp>
        <p:nvSpPr>
          <p:cNvPr id="6" name="CuadroTexto 5">
            <a:hlinkClick r:id="rId4"/>
            <a:extLst>
              <a:ext uri="{FF2B5EF4-FFF2-40B4-BE49-F238E27FC236}">
                <a16:creationId xmlns:a16="http://schemas.microsoft.com/office/drawing/2014/main" id="{284B4F5D-E49D-4055-866A-D4FEE4CFB7ED}"/>
              </a:ext>
            </a:extLst>
          </p:cNvPr>
          <p:cNvSpPr txBox="1"/>
          <p:nvPr/>
        </p:nvSpPr>
        <p:spPr>
          <a:xfrm>
            <a:off x="1798320" y="5637014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400" dirty="0"/>
              <a:t>https://youtu.be/s82iF2ew-yk</a:t>
            </a:r>
          </a:p>
        </p:txBody>
      </p:sp>
      <p:pic>
        <p:nvPicPr>
          <p:cNvPr id="2" name="¿Qué significa hacer algo #ComoNiña - Always" descr="¿Qué significa hacer algo #ComoNiña - Always">
            <a:hlinkClick r:id="" action="ppaction://media"/>
            <a:extLst>
              <a:ext uri="{FF2B5EF4-FFF2-40B4-BE49-F238E27FC236}">
                <a16:creationId xmlns:a16="http://schemas.microsoft.com/office/drawing/2014/main" id="{D254E390-66CF-7C43-9960-6EB0F384F22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568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6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478274C8-4F9A-492B-9533-21889D5CA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Rompiendo estereotipos Re-draw</a:t>
            </a:r>
          </a:p>
        </p:txBody>
      </p:sp>
      <p:sp>
        <p:nvSpPr>
          <p:cNvPr id="7" name="CuadroTexto 6">
            <a:hlinkClick r:id="rId2"/>
            <a:extLst>
              <a:ext uri="{FF2B5EF4-FFF2-40B4-BE49-F238E27FC236}">
                <a16:creationId xmlns:a16="http://schemas.microsoft.com/office/drawing/2014/main" id="{877D7330-E8CE-488E-A727-47F9C2F882C6}"/>
              </a:ext>
            </a:extLst>
          </p:cNvPr>
          <p:cNvSpPr txBox="1"/>
          <p:nvPr/>
        </p:nvSpPr>
        <p:spPr>
          <a:xfrm>
            <a:off x="991333" y="5486372"/>
            <a:ext cx="60974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000" dirty="0"/>
              <a:t>https://youtu.be/s82iF2ew-yk</a:t>
            </a:r>
          </a:p>
        </p:txBody>
      </p:sp>
      <p:pic>
        <p:nvPicPr>
          <p:cNvPr id="8" name="Imagen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735C4B3-56EF-41AB-AE2E-C7C3910A57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00" t="45333" r="18600" b="34045"/>
          <a:stretch/>
        </p:blipFill>
        <p:spPr>
          <a:xfrm>
            <a:off x="838199" y="2687019"/>
            <a:ext cx="10515599" cy="1836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7476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478274C8-4F9A-492B-9533-21889D5CA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Equidad y Conciencia</a:t>
            </a:r>
          </a:p>
        </p:txBody>
      </p:sp>
      <p:sp>
        <p:nvSpPr>
          <p:cNvPr id="7" name="CuadroTexto 6">
            <a:hlinkClick r:id="rId2"/>
            <a:extLst>
              <a:ext uri="{FF2B5EF4-FFF2-40B4-BE49-F238E27FC236}">
                <a16:creationId xmlns:a16="http://schemas.microsoft.com/office/drawing/2014/main" id="{75FB1888-1113-406C-8507-8004C7553C20}"/>
              </a:ext>
            </a:extLst>
          </p:cNvPr>
          <p:cNvSpPr txBox="1"/>
          <p:nvPr/>
        </p:nvSpPr>
        <p:spPr>
          <a:xfrm>
            <a:off x="604473" y="5583087"/>
            <a:ext cx="60974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000" dirty="0"/>
              <a:t>https://youtu.be/bLxdobbB4aA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B6585B69-26BA-403D-AFFC-8C763229DA5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07" t="45417" r="18515" b="33194"/>
          <a:stretch/>
        </p:blipFill>
        <p:spPr>
          <a:xfrm>
            <a:off x="838200" y="2680789"/>
            <a:ext cx="10539550" cy="2202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0690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478274C8-4F9A-492B-9533-21889D5CA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Rompiendo estereotipos Re-draw</a:t>
            </a:r>
          </a:p>
        </p:txBody>
      </p:sp>
      <p:sp>
        <p:nvSpPr>
          <p:cNvPr id="7" name="CuadroTexto 6">
            <a:hlinkClick r:id="rId4"/>
            <a:extLst>
              <a:ext uri="{FF2B5EF4-FFF2-40B4-BE49-F238E27FC236}">
                <a16:creationId xmlns:a16="http://schemas.microsoft.com/office/drawing/2014/main" id="{877D7330-E8CE-488E-A727-47F9C2F882C6}"/>
              </a:ext>
            </a:extLst>
          </p:cNvPr>
          <p:cNvSpPr txBox="1"/>
          <p:nvPr/>
        </p:nvSpPr>
        <p:spPr>
          <a:xfrm>
            <a:off x="991333" y="5486372"/>
            <a:ext cx="609746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000" dirty="0"/>
              <a:t>https://youtu.be/s82iF2ew-yk</a:t>
            </a:r>
          </a:p>
        </p:txBody>
      </p:sp>
      <p:pic>
        <p:nvPicPr>
          <p:cNvPr id="3" name="ANZ #EqualFuture  Pocket Money" descr="ANZ #EqualFuture  Pocket Money">
            <a:hlinkClick r:id="" action="ppaction://media"/>
            <a:extLst>
              <a:ext uri="{FF2B5EF4-FFF2-40B4-BE49-F238E27FC236}">
                <a16:creationId xmlns:a16="http://schemas.microsoft.com/office/drawing/2014/main" id="{4024D478-538C-5441-A9A0-8A4D1194CF3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175" y="1588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266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3D2FDA1A-FA47-437A-A689-C88A0F9BA9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Claves para generar empatía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64F193E1-710A-4D74-8784-8720825E58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04" t="20756" r="13750" b="6530"/>
          <a:stretch/>
        </p:blipFill>
        <p:spPr>
          <a:xfrm>
            <a:off x="1743958" y="1800520"/>
            <a:ext cx="8771641" cy="498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966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99B05A1-6ABB-42D2-A5ED-E1F7664017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8424" r="-1" b="7284"/>
          <a:stretch/>
        </p:blipFill>
        <p:spPr>
          <a:xfrm>
            <a:off x="20" y="10"/>
            <a:ext cx="12188931" cy="685799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420D4C56-69C7-4D82-8456-0C24B81593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8240" y="2648712"/>
            <a:ext cx="9863328" cy="3063240"/>
          </a:xfrm>
        </p:spPr>
        <p:txBody>
          <a:bodyPr>
            <a:noAutofit/>
          </a:bodyPr>
          <a:lstStyle/>
          <a:p>
            <a:pPr algn="ctr">
              <a:lnSpc>
                <a:spcPct val="90000"/>
              </a:lnSpc>
            </a:pPr>
            <a:r>
              <a:rPr lang="es-MX" sz="5400" dirty="0"/>
              <a:t>Al final la comunicación no debe ser hecha ni en tacones, ni en mocasines, debe proyectar inclusión, equidad y paridad, conectando con el consumidor real</a:t>
            </a:r>
          </a:p>
        </p:txBody>
      </p:sp>
    </p:spTree>
    <p:extLst>
      <p:ext uri="{BB962C8B-B14F-4D97-AF65-F5344CB8AC3E}">
        <p14:creationId xmlns:p14="http://schemas.microsoft.com/office/powerpoint/2010/main" val="35479180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AE8C2A-95EE-4454-A541-F5E312DDC0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60700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s-MX" dirty="0"/>
              <a:t>“Los estereotipos son verdades cansadas” George Steiner</a:t>
            </a:r>
            <a:br>
              <a:rPr lang="es-MX" dirty="0"/>
            </a:br>
            <a:endParaRPr lang="es-MX" dirty="0"/>
          </a:p>
        </p:txBody>
      </p:sp>
      <p:sp>
        <p:nvSpPr>
          <p:cNvPr id="4" name="Rectangle 7" descr="Tag=AccentColor&#10;Flavor=Light&#10;Target=FillAndLine">
            <a:extLst>
              <a:ext uri="{FF2B5EF4-FFF2-40B4-BE49-F238E27FC236}">
                <a16:creationId xmlns:a16="http://schemas.microsoft.com/office/drawing/2014/main" id="{A2C7F3D9-D3F3-4635-9631-043580AE2F7E}"/>
              </a:ext>
            </a:extLst>
          </p:cNvPr>
          <p:cNvSpPr/>
          <p:nvPr/>
        </p:nvSpPr>
        <p:spPr>
          <a:xfrm>
            <a:off x="821421" y="4271894"/>
            <a:ext cx="10515600" cy="27432"/>
          </a:xfrm>
          <a:custGeom>
            <a:avLst/>
            <a:gdLst>
              <a:gd name="connsiteX0" fmla="*/ 0 w 10515600"/>
              <a:gd name="connsiteY0" fmla="*/ 0 h 27432"/>
              <a:gd name="connsiteX1" fmla="*/ 446913 w 10515600"/>
              <a:gd name="connsiteY1" fmla="*/ 0 h 27432"/>
              <a:gd name="connsiteX2" fmla="*/ 1104138 w 10515600"/>
              <a:gd name="connsiteY2" fmla="*/ 0 h 27432"/>
              <a:gd name="connsiteX3" fmla="*/ 1866519 w 10515600"/>
              <a:gd name="connsiteY3" fmla="*/ 0 h 27432"/>
              <a:gd name="connsiteX4" fmla="*/ 2208276 w 10515600"/>
              <a:gd name="connsiteY4" fmla="*/ 0 h 27432"/>
              <a:gd name="connsiteX5" fmla="*/ 2550033 w 10515600"/>
              <a:gd name="connsiteY5" fmla="*/ 0 h 27432"/>
              <a:gd name="connsiteX6" fmla="*/ 3417570 w 10515600"/>
              <a:gd name="connsiteY6" fmla="*/ 0 h 27432"/>
              <a:gd name="connsiteX7" fmla="*/ 4074795 w 10515600"/>
              <a:gd name="connsiteY7" fmla="*/ 0 h 27432"/>
              <a:gd name="connsiteX8" fmla="*/ 4416552 w 10515600"/>
              <a:gd name="connsiteY8" fmla="*/ 0 h 27432"/>
              <a:gd name="connsiteX9" fmla="*/ 5073777 w 10515600"/>
              <a:gd name="connsiteY9" fmla="*/ 0 h 27432"/>
              <a:gd name="connsiteX10" fmla="*/ 5941314 w 10515600"/>
              <a:gd name="connsiteY10" fmla="*/ 0 h 27432"/>
              <a:gd name="connsiteX11" fmla="*/ 6493383 w 10515600"/>
              <a:gd name="connsiteY11" fmla="*/ 0 h 27432"/>
              <a:gd name="connsiteX12" fmla="*/ 7045452 w 10515600"/>
              <a:gd name="connsiteY12" fmla="*/ 0 h 27432"/>
              <a:gd name="connsiteX13" fmla="*/ 7702677 w 10515600"/>
              <a:gd name="connsiteY13" fmla="*/ 0 h 27432"/>
              <a:gd name="connsiteX14" fmla="*/ 8465058 w 10515600"/>
              <a:gd name="connsiteY14" fmla="*/ 0 h 27432"/>
              <a:gd name="connsiteX15" fmla="*/ 9227439 w 10515600"/>
              <a:gd name="connsiteY15" fmla="*/ 0 h 27432"/>
              <a:gd name="connsiteX16" fmla="*/ 10515600 w 10515600"/>
              <a:gd name="connsiteY16" fmla="*/ 0 h 27432"/>
              <a:gd name="connsiteX17" fmla="*/ 10515600 w 10515600"/>
              <a:gd name="connsiteY17" fmla="*/ 27432 h 27432"/>
              <a:gd name="connsiteX18" fmla="*/ 10068687 w 10515600"/>
              <a:gd name="connsiteY18" fmla="*/ 27432 h 27432"/>
              <a:gd name="connsiteX19" fmla="*/ 9201150 w 10515600"/>
              <a:gd name="connsiteY19" fmla="*/ 27432 h 27432"/>
              <a:gd name="connsiteX20" fmla="*/ 8543925 w 10515600"/>
              <a:gd name="connsiteY20" fmla="*/ 27432 h 27432"/>
              <a:gd name="connsiteX21" fmla="*/ 8202168 w 10515600"/>
              <a:gd name="connsiteY21" fmla="*/ 27432 h 27432"/>
              <a:gd name="connsiteX22" fmla="*/ 7544943 w 10515600"/>
              <a:gd name="connsiteY22" fmla="*/ 27432 h 27432"/>
              <a:gd name="connsiteX23" fmla="*/ 6992874 w 10515600"/>
              <a:gd name="connsiteY23" fmla="*/ 27432 h 27432"/>
              <a:gd name="connsiteX24" fmla="*/ 6440805 w 10515600"/>
              <a:gd name="connsiteY24" fmla="*/ 27432 h 27432"/>
              <a:gd name="connsiteX25" fmla="*/ 5888736 w 10515600"/>
              <a:gd name="connsiteY25" fmla="*/ 27432 h 27432"/>
              <a:gd name="connsiteX26" fmla="*/ 5336667 w 10515600"/>
              <a:gd name="connsiteY26" fmla="*/ 27432 h 27432"/>
              <a:gd name="connsiteX27" fmla="*/ 4574286 w 10515600"/>
              <a:gd name="connsiteY27" fmla="*/ 27432 h 27432"/>
              <a:gd name="connsiteX28" fmla="*/ 3917061 w 10515600"/>
              <a:gd name="connsiteY28" fmla="*/ 27432 h 27432"/>
              <a:gd name="connsiteX29" fmla="*/ 3575304 w 10515600"/>
              <a:gd name="connsiteY29" fmla="*/ 27432 h 27432"/>
              <a:gd name="connsiteX30" fmla="*/ 3023235 w 10515600"/>
              <a:gd name="connsiteY30" fmla="*/ 27432 h 27432"/>
              <a:gd name="connsiteX31" fmla="*/ 2260854 w 10515600"/>
              <a:gd name="connsiteY31" fmla="*/ 27432 h 27432"/>
              <a:gd name="connsiteX32" fmla="*/ 1813941 w 10515600"/>
              <a:gd name="connsiteY32" fmla="*/ 27432 h 27432"/>
              <a:gd name="connsiteX33" fmla="*/ 946404 w 10515600"/>
              <a:gd name="connsiteY33" fmla="*/ 27432 h 27432"/>
              <a:gd name="connsiteX34" fmla="*/ 0 w 10515600"/>
              <a:gd name="connsiteY34" fmla="*/ 27432 h 27432"/>
              <a:gd name="connsiteX35" fmla="*/ 0 w 10515600"/>
              <a:gd name="connsiteY35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515600" h="27432" fill="none" extrusionOk="0">
                <a:moveTo>
                  <a:pt x="0" y="0"/>
                </a:moveTo>
                <a:cubicBezTo>
                  <a:pt x="119693" y="-14343"/>
                  <a:pt x="253007" y="-7583"/>
                  <a:pt x="446913" y="0"/>
                </a:cubicBezTo>
                <a:cubicBezTo>
                  <a:pt x="640819" y="7583"/>
                  <a:pt x="841419" y="-7067"/>
                  <a:pt x="1104138" y="0"/>
                </a:cubicBezTo>
                <a:cubicBezTo>
                  <a:pt x="1366858" y="7067"/>
                  <a:pt x="1495525" y="1255"/>
                  <a:pt x="1866519" y="0"/>
                </a:cubicBezTo>
                <a:cubicBezTo>
                  <a:pt x="2237513" y="-1255"/>
                  <a:pt x="2043820" y="12003"/>
                  <a:pt x="2208276" y="0"/>
                </a:cubicBezTo>
                <a:cubicBezTo>
                  <a:pt x="2372732" y="-12003"/>
                  <a:pt x="2419452" y="9887"/>
                  <a:pt x="2550033" y="0"/>
                </a:cubicBezTo>
                <a:cubicBezTo>
                  <a:pt x="2680614" y="-9887"/>
                  <a:pt x="3098156" y="3827"/>
                  <a:pt x="3417570" y="0"/>
                </a:cubicBezTo>
                <a:cubicBezTo>
                  <a:pt x="3736984" y="-3827"/>
                  <a:pt x="3916040" y="-6233"/>
                  <a:pt x="4074795" y="0"/>
                </a:cubicBezTo>
                <a:cubicBezTo>
                  <a:pt x="4233551" y="6233"/>
                  <a:pt x="4279253" y="5661"/>
                  <a:pt x="4416552" y="0"/>
                </a:cubicBezTo>
                <a:cubicBezTo>
                  <a:pt x="4553851" y="-5661"/>
                  <a:pt x="4915758" y="26022"/>
                  <a:pt x="5073777" y="0"/>
                </a:cubicBezTo>
                <a:cubicBezTo>
                  <a:pt x="5231797" y="-26022"/>
                  <a:pt x="5612089" y="32230"/>
                  <a:pt x="5941314" y="0"/>
                </a:cubicBezTo>
                <a:cubicBezTo>
                  <a:pt x="6270539" y="-32230"/>
                  <a:pt x="6313600" y="3064"/>
                  <a:pt x="6493383" y="0"/>
                </a:cubicBezTo>
                <a:cubicBezTo>
                  <a:pt x="6673166" y="-3064"/>
                  <a:pt x="6902474" y="-21096"/>
                  <a:pt x="7045452" y="0"/>
                </a:cubicBezTo>
                <a:cubicBezTo>
                  <a:pt x="7188430" y="21096"/>
                  <a:pt x="7478162" y="17386"/>
                  <a:pt x="7702677" y="0"/>
                </a:cubicBezTo>
                <a:cubicBezTo>
                  <a:pt x="7927192" y="-17386"/>
                  <a:pt x="8295683" y="-35143"/>
                  <a:pt x="8465058" y="0"/>
                </a:cubicBezTo>
                <a:cubicBezTo>
                  <a:pt x="8634433" y="35143"/>
                  <a:pt x="8927835" y="4103"/>
                  <a:pt x="9227439" y="0"/>
                </a:cubicBezTo>
                <a:cubicBezTo>
                  <a:pt x="9527043" y="-4103"/>
                  <a:pt x="10105355" y="-17535"/>
                  <a:pt x="10515600" y="0"/>
                </a:cubicBezTo>
                <a:cubicBezTo>
                  <a:pt x="10515789" y="12323"/>
                  <a:pt x="10515633" y="14639"/>
                  <a:pt x="10515600" y="27432"/>
                </a:cubicBezTo>
                <a:cubicBezTo>
                  <a:pt x="10343646" y="15282"/>
                  <a:pt x="10223667" y="31057"/>
                  <a:pt x="10068687" y="27432"/>
                </a:cubicBezTo>
                <a:cubicBezTo>
                  <a:pt x="9913707" y="23807"/>
                  <a:pt x="9512455" y="4101"/>
                  <a:pt x="9201150" y="27432"/>
                </a:cubicBezTo>
                <a:cubicBezTo>
                  <a:pt x="8889845" y="50763"/>
                  <a:pt x="8866277" y="3158"/>
                  <a:pt x="8543925" y="27432"/>
                </a:cubicBezTo>
                <a:cubicBezTo>
                  <a:pt x="8221573" y="51706"/>
                  <a:pt x="8288348" y="37286"/>
                  <a:pt x="8202168" y="27432"/>
                </a:cubicBezTo>
                <a:cubicBezTo>
                  <a:pt x="8115988" y="17578"/>
                  <a:pt x="7797033" y="6631"/>
                  <a:pt x="7544943" y="27432"/>
                </a:cubicBezTo>
                <a:cubicBezTo>
                  <a:pt x="7292854" y="48233"/>
                  <a:pt x="7108060" y="41767"/>
                  <a:pt x="6992874" y="27432"/>
                </a:cubicBezTo>
                <a:cubicBezTo>
                  <a:pt x="6877688" y="13097"/>
                  <a:pt x="6668930" y="7947"/>
                  <a:pt x="6440805" y="27432"/>
                </a:cubicBezTo>
                <a:cubicBezTo>
                  <a:pt x="6212680" y="46917"/>
                  <a:pt x="6027476" y="35225"/>
                  <a:pt x="5888736" y="27432"/>
                </a:cubicBezTo>
                <a:cubicBezTo>
                  <a:pt x="5749996" y="19639"/>
                  <a:pt x="5574559" y="43627"/>
                  <a:pt x="5336667" y="27432"/>
                </a:cubicBezTo>
                <a:cubicBezTo>
                  <a:pt x="5098775" y="11237"/>
                  <a:pt x="4837534" y="41882"/>
                  <a:pt x="4574286" y="27432"/>
                </a:cubicBezTo>
                <a:cubicBezTo>
                  <a:pt x="4311038" y="12982"/>
                  <a:pt x="4126419" y="26678"/>
                  <a:pt x="3917061" y="27432"/>
                </a:cubicBezTo>
                <a:cubicBezTo>
                  <a:pt x="3707704" y="28186"/>
                  <a:pt x="3657291" y="40087"/>
                  <a:pt x="3575304" y="27432"/>
                </a:cubicBezTo>
                <a:cubicBezTo>
                  <a:pt x="3493317" y="14777"/>
                  <a:pt x="3185226" y="45867"/>
                  <a:pt x="3023235" y="27432"/>
                </a:cubicBezTo>
                <a:cubicBezTo>
                  <a:pt x="2861244" y="8997"/>
                  <a:pt x="2597085" y="35801"/>
                  <a:pt x="2260854" y="27432"/>
                </a:cubicBezTo>
                <a:cubicBezTo>
                  <a:pt x="1924623" y="19063"/>
                  <a:pt x="1996678" y="15705"/>
                  <a:pt x="1813941" y="27432"/>
                </a:cubicBezTo>
                <a:cubicBezTo>
                  <a:pt x="1631204" y="39159"/>
                  <a:pt x="1187542" y="49167"/>
                  <a:pt x="946404" y="27432"/>
                </a:cubicBezTo>
                <a:cubicBezTo>
                  <a:pt x="705266" y="5697"/>
                  <a:pt x="404743" y="28229"/>
                  <a:pt x="0" y="27432"/>
                </a:cubicBezTo>
                <a:cubicBezTo>
                  <a:pt x="244" y="15297"/>
                  <a:pt x="645" y="7129"/>
                  <a:pt x="0" y="0"/>
                </a:cubicBezTo>
                <a:close/>
              </a:path>
              <a:path w="10515600" h="27432" stroke="0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15650" y="5798"/>
                  <a:pt x="10515903" y="19375"/>
                  <a:pt x="10515600" y="27432"/>
                </a:cubicBezTo>
                <a:cubicBezTo>
                  <a:pt x="10304538" y="42307"/>
                  <a:pt x="10069280" y="3335"/>
                  <a:pt x="9753219" y="27432"/>
                </a:cubicBezTo>
                <a:cubicBezTo>
                  <a:pt x="9437158" y="51529"/>
                  <a:pt x="9488415" y="23852"/>
                  <a:pt x="9411462" y="27432"/>
                </a:cubicBezTo>
                <a:cubicBezTo>
                  <a:pt x="9334509" y="31012"/>
                  <a:pt x="9183755" y="44107"/>
                  <a:pt x="8964549" y="27432"/>
                </a:cubicBezTo>
                <a:cubicBezTo>
                  <a:pt x="8745343" y="10757"/>
                  <a:pt x="8279150" y="61693"/>
                  <a:pt x="8097012" y="27432"/>
                </a:cubicBezTo>
                <a:cubicBezTo>
                  <a:pt x="7914874" y="-6829"/>
                  <a:pt x="7608717" y="59556"/>
                  <a:pt x="7439787" y="27432"/>
                </a:cubicBezTo>
                <a:cubicBezTo>
                  <a:pt x="7270858" y="-4692"/>
                  <a:pt x="7154492" y="27026"/>
                  <a:pt x="6992874" y="27432"/>
                </a:cubicBezTo>
                <a:cubicBezTo>
                  <a:pt x="6831256" y="27838"/>
                  <a:pt x="6536817" y="51174"/>
                  <a:pt x="6335649" y="27432"/>
                </a:cubicBezTo>
                <a:cubicBezTo>
                  <a:pt x="6134481" y="3690"/>
                  <a:pt x="6097824" y="11070"/>
                  <a:pt x="5993892" y="27432"/>
                </a:cubicBezTo>
                <a:cubicBezTo>
                  <a:pt x="5889960" y="43794"/>
                  <a:pt x="5793821" y="34098"/>
                  <a:pt x="5652135" y="27432"/>
                </a:cubicBezTo>
                <a:cubicBezTo>
                  <a:pt x="5510449" y="20766"/>
                  <a:pt x="5168382" y="-3650"/>
                  <a:pt x="4994910" y="27432"/>
                </a:cubicBezTo>
                <a:cubicBezTo>
                  <a:pt x="4821439" y="58514"/>
                  <a:pt x="4653937" y="21362"/>
                  <a:pt x="4547997" y="27432"/>
                </a:cubicBezTo>
                <a:cubicBezTo>
                  <a:pt x="4442057" y="33502"/>
                  <a:pt x="4153363" y="33024"/>
                  <a:pt x="3785616" y="27432"/>
                </a:cubicBezTo>
                <a:cubicBezTo>
                  <a:pt x="3417869" y="21840"/>
                  <a:pt x="3544908" y="29840"/>
                  <a:pt x="3338703" y="27432"/>
                </a:cubicBezTo>
                <a:cubicBezTo>
                  <a:pt x="3132498" y="25024"/>
                  <a:pt x="2782152" y="45947"/>
                  <a:pt x="2576322" y="27432"/>
                </a:cubicBezTo>
                <a:cubicBezTo>
                  <a:pt x="2370492" y="8917"/>
                  <a:pt x="2347214" y="14129"/>
                  <a:pt x="2234565" y="27432"/>
                </a:cubicBezTo>
                <a:cubicBezTo>
                  <a:pt x="2121916" y="40735"/>
                  <a:pt x="1785921" y="49081"/>
                  <a:pt x="1472184" y="27432"/>
                </a:cubicBezTo>
                <a:cubicBezTo>
                  <a:pt x="1158447" y="5783"/>
                  <a:pt x="1203910" y="37937"/>
                  <a:pt x="1025271" y="27432"/>
                </a:cubicBezTo>
                <a:cubicBezTo>
                  <a:pt x="846632" y="16927"/>
                  <a:pt x="846577" y="17996"/>
                  <a:pt x="683514" y="27432"/>
                </a:cubicBezTo>
                <a:cubicBezTo>
                  <a:pt x="520451" y="36868"/>
                  <a:pt x="320799" y="46677"/>
                  <a:pt x="0" y="27432"/>
                </a:cubicBezTo>
                <a:cubicBezTo>
                  <a:pt x="-510" y="19859"/>
                  <a:pt x="-1106" y="11474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050" name="Picture 2" descr="Mujeres que aman la cocina tienen las almas más bellas">
            <a:extLst>
              <a:ext uri="{FF2B5EF4-FFF2-40B4-BE49-F238E27FC236}">
                <a16:creationId xmlns:a16="http://schemas.microsoft.com/office/drawing/2014/main" id="{4571A4A7-5A0B-4569-9439-D85ACF4280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0" y="-2345"/>
            <a:ext cx="4097949" cy="2532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Si está en la cocina, es una mujer: Cómo los algoritmos refuerzan ...">
            <a:extLst>
              <a:ext uri="{FF2B5EF4-FFF2-40B4-BE49-F238E27FC236}">
                <a16:creationId xmlns:a16="http://schemas.microsoft.com/office/drawing/2014/main" id="{176B1E47-3687-4BC3-9572-2A75346A9E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041" y="15431"/>
            <a:ext cx="3004477" cy="253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Aquellos anuncios publicitarios (1940-1990). 1ª Parte. – Memorias ...">
            <a:extLst>
              <a:ext uri="{FF2B5EF4-FFF2-40B4-BE49-F238E27FC236}">
                <a16:creationId xmlns:a16="http://schemas.microsoft.com/office/drawing/2014/main" id="{F855B18F-F157-49BF-8AA4-CB7D51FC1B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340"/>
          <a:stretch/>
        </p:blipFill>
        <p:spPr bwMode="auto">
          <a:xfrm>
            <a:off x="9479280" y="-17584"/>
            <a:ext cx="2680629" cy="2549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>
            <a:extLst>
              <a:ext uri="{FF2B5EF4-FFF2-40B4-BE49-F238E27FC236}">
                <a16:creationId xmlns:a16="http://schemas.microsoft.com/office/drawing/2014/main" id="{7B31B5E0-C2EB-4F16-9ACF-252BBD21EA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7711" y="4345237"/>
            <a:ext cx="2504489" cy="2504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11 REGLAS PARA MANTENER A UN HOMBRE FELIZ (edición) | UNDERCITY">
            <a:extLst>
              <a:ext uri="{FF2B5EF4-FFF2-40B4-BE49-F238E27FC236}">
                <a16:creationId xmlns:a16="http://schemas.microsoft.com/office/drawing/2014/main" id="{45760DC1-5F77-4CC6-BF7A-8BF008D946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763" y="4356297"/>
            <a:ext cx="3701886" cy="2491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Case study: Campaña #Piensaenfrío de Samsung Crystal Blue GH600 ...">
            <a:extLst>
              <a:ext uri="{FF2B5EF4-FFF2-40B4-BE49-F238E27FC236}">
                <a16:creationId xmlns:a16="http://schemas.microsoft.com/office/drawing/2014/main" id="{BAE6610A-331F-40B0-8699-D80D3F02935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863"/>
          <a:stretch/>
        </p:blipFill>
        <p:spPr bwMode="auto">
          <a:xfrm>
            <a:off x="7194891" y="0"/>
            <a:ext cx="2284389" cy="2532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Qué son casas individuales o Living Apart Together">
            <a:extLst>
              <a:ext uri="{FF2B5EF4-FFF2-40B4-BE49-F238E27FC236}">
                <a16:creationId xmlns:a16="http://schemas.microsoft.com/office/drawing/2014/main" id="{F491FAE4-70AC-4C2C-88D3-5A00F472C1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9" y="4343294"/>
            <a:ext cx="3633151" cy="2514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Esta marca de maquillaje ha lanzado una campaña para hombres ...">
            <a:extLst>
              <a:ext uri="{FF2B5EF4-FFF2-40B4-BE49-F238E27FC236}">
                <a16:creationId xmlns:a16="http://schemas.microsoft.com/office/drawing/2014/main" id="{16ED16DE-42F2-4704-90A8-F232104C0D9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245"/>
          <a:stretch/>
        </p:blipFill>
        <p:spPr bwMode="auto">
          <a:xfrm>
            <a:off x="6179011" y="4343400"/>
            <a:ext cx="2278941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58543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Marcador de contenido 9" descr="Descripción generada automáticamente">
            <a:extLst>
              <a:ext uri="{FF2B5EF4-FFF2-40B4-BE49-F238E27FC236}">
                <a16:creationId xmlns:a16="http://schemas.microsoft.com/office/drawing/2014/main" id="{8092F852-3271-482D-B66C-ED04C00F20E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6" t="33091" r="64491" b="38057"/>
          <a:stretch/>
        </p:blipFill>
        <p:spPr>
          <a:xfrm>
            <a:off x="1604713" y="1769588"/>
            <a:ext cx="8778240" cy="48076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ítulo 3">
            <a:extLst>
              <a:ext uri="{FF2B5EF4-FFF2-40B4-BE49-F238E27FC236}">
                <a16:creationId xmlns:a16="http://schemas.microsoft.com/office/drawing/2014/main" id="{3D2FDA1A-FA47-437A-A689-C88A0F9BA9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Algunos datos de la desigualdad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BEED17C7-FCC2-4809-B433-401DFE64A57A}"/>
              </a:ext>
            </a:extLst>
          </p:cNvPr>
          <p:cNvSpPr/>
          <p:nvPr/>
        </p:nvSpPr>
        <p:spPr>
          <a:xfrm>
            <a:off x="9126416" y="4853354"/>
            <a:ext cx="738553" cy="219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2019</a:t>
            </a:r>
          </a:p>
        </p:txBody>
      </p:sp>
    </p:spTree>
    <p:extLst>
      <p:ext uri="{BB962C8B-B14F-4D97-AF65-F5344CB8AC3E}">
        <p14:creationId xmlns:p14="http://schemas.microsoft.com/office/powerpoint/2010/main" val="31780917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Marcador de contenido 9" descr="Descripción generada automáticamente">
            <a:extLst>
              <a:ext uri="{FF2B5EF4-FFF2-40B4-BE49-F238E27FC236}">
                <a16:creationId xmlns:a16="http://schemas.microsoft.com/office/drawing/2014/main" id="{8092F852-3271-482D-B66C-ED04C00F20E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6" t="33091" r="64491" b="38057"/>
          <a:stretch/>
        </p:blipFill>
        <p:spPr>
          <a:xfrm>
            <a:off x="1604713" y="1769588"/>
            <a:ext cx="8778240" cy="48076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ítulo 3">
            <a:extLst>
              <a:ext uri="{FF2B5EF4-FFF2-40B4-BE49-F238E27FC236}">
                <a16:creationId xmlns:a16="http://schemas.microsoft.com/office/drawing/2014/main" id="{3D2FDA1A-FA47-437A-A689-C88A0F9BA9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Algunos datos de la desigualdad</a:t>
            </a:r>
          </a:p>
        </p:txBody>
      </p:sp>
      <p:pic>
        <p:nvPicPr>
          <p:cNvPr id="11" name="Marcador de contenido 9" descr="Una captura de pantalla de una red social&#10;&#10;Descripción generada automáticamente">
            <a:extLst>
              <a:ext uri="{FF2B5EF4-FFF2-40B4-BE49-F238E27FC236}">
                <a16:creationId xmlns:a16="http://schemas.microsoft.com/office/drawing/2014/main" id="{6E635ED6-687E-4C7E-8FDB-DFAD18F53D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42" t="31610" r="6780" b="40612"/>
          <a:stretch/>
        </p:blipFill>
        <p:spPr>
          <a:xfrm>
            <a:off x="1255741" y="1678848"/>
            <a:ext cx="9476185" cy="4989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99958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3D2FDA1A-FA47-437A-A689-C88A0F9BA9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Algunos datos de la desigualdad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739E88E0-07C9-4523-B978-E0C7739787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094" y="2686095"/>
            <a:ext cx="10503478" cy="29746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294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3D2FDA1A-FA47-437A-A689-C88A0F9BA9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Algunos datos de la desigualdad</a:t>
            </a:r>
          </a:p>
        </p:txBody>
      </p:sp>
      <p:pic>
        <p:nvPicPr>
          <p:cNvPr id="8" name="Picture 4">
            <a:extLst>
              <a:ext uri="{FF2B5EF4-FFF2-40B4-BE49-F238E27FC236}">
                <a16:creationId xmlns:a16="http://schemas.microsoft.com/office/drawing/2014/main" id="{79DECC93-C2BA-4230-9E5A-B39279F387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25" r="13750"/>
          <a:stretch/>
        </p:blipFill>
        <p:spPr bwMode="auto">
          <a:xfrm>
            <a:off x="1780402" y="2805444"/>
            <a:ext cx="8426862" cy="27359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773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17">
            <a:extLst>
              <a:ext uri="{FF2B5EF4-FFF2-40B4-BE49-F238E27FC236}">
                <a16:creationId xmlns:a16="http://schemas.microsoft.com/office/drawing/2014/main" id="{8A95209C-5275-4E15-8EA7-7F42980ABF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9B05A1-6ABB-42D2-A5ED-E1F7664017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8424" r="-1" b="7284"/>
          <a:stretch/>
        </p:blipFill>
        <p:spPr>
          <a:xfrm>
            <a:off x="20" y="10"/>
            <a:ext cx="12188931" cy="685799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420D4C56-69C7-4D82-8456-0C24B81593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7048" y="1124712"/>
            <a:ext cx="9144000" cy="3063240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s-MX" sz="5300" dirty="0"/>
              <a:t>¿Qué puede aportar la comunicación y las marcas en el cambio a la paridad?</a:t>
            </a:r>
          </a:p>
        </p:txBody>
      </p:sp>
      <p:sp>
        <p:nvSpPr>
          <p:cNvPr id="25" name="Rectangle 6">
            <a:extLst>
              <a:ext uri="{FF2B5EF4-FFF2-40B4-BE49-F238E27FC236}">
                <a16:creationId xmlns:a16="http://schemas.microsoft.com/office/drawing/2014/main" id="{4F2ED431-E304-4FF0-9F4E-032783C9D6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838200" y="720953"/>
            <a:ext cx="10515600" cy="5416094"/>
          </a:xfrm>
          <a:custGeom>
            <a:avLst/>
            <a:gdLst>
              <a:gd name="connsiteX0" fmla="*/ 0 w 10515600"/>
              <a:gd name="connsiteY0" fmla="*/ 0 h 5416094"/>
              <a:gd name="connsiteX1" fmla="*/ 552069 w 10515600"/>
              <a:gd name="connsiteY1" fmla="*/ 0 h 5416094"/>
              <a:gd name="connsiteX2" fmla="*/ 893826 w 10515600"/>
              <a:gd name="connsiteY2" fmla="*/ 0 h 5416094"/>
              <a:gd name="connsiteX3" fmla="*/ 1761363 w 10515600"/>
              <a:gd name="connsiteY3" fmla="*/ 0 h 5416094"/>
              <a:gd name="connsiteX4" fmla="*/ 2313432 w 10515600"/>
              <a:gd name="connsiteY4" fmla="*/ 0 h 5416094"/>
              <a:gd name="connsiteX5" fmla="*/ 2865501 w 10515600"/>
              <a:gd name="connsiteY5" fmla="*/ 0 h 5416094"/>
              <a:gd name="connsiteX6" fmla="*/ 3733038 w 10515600"/>
              <a:gd name="connsiteY6" fmla="*/ 0 h 5416094"/>
              <a:gd name="connsiteX7" fmla="*/ 4179951 w 10515600"/>
              <a:gd name="connsiteY7" fmla="*/ 0 h 5416094"/>
              <a:gd name="connsiteX8" fmla="*/ 5047488 w 10515600"/>
              <a:gd name="connsiteY8" fmla="*/ 0 h 5416094"/>
              <a:gd name="connsiteX9" fmla="*/ 5915025 w 10515600"/>
              <a:gd name="connsiteY9" fmla="*/ 0 h 5416094"/>
              <a:gd name="connsiteX10" fmla="*/ 6572250 w 10515600"/>
              <a:gd name="connsiteY10" fmla="*/ 0 h 5416094"/>
              <a:gd name="connsiteX11" fmla="*/ 7439787 w 10515600"/>
              <a:gd name="connsiteY11" fmla="*/ 0 h 5416094"/>
              <a:gd name="connsiteX12" fmla="*/ 7991856 w 10515600"/>
              <a:gd name="connsiteY12" fmla="*/ 0 h 5416094"/>
              <a:gd name="connsiteX13" fmla="*/ 8543925 w 10515600"/>
              <a:gd name="connsiteY13" fmla="*/ 0 h 5416094"/>
              <a:gd name="connsiteX14" fmla="*/ 9306306 w 10515600"/>
              <a:gd name="connsiteY14" fmla="*/ 0 h 5416094"/>
              <a:gd name="connsiteX15" fmla="*/ 9858375 w 10515600"/>
              <a:gd name="connsiteY15" fmla="*/ 0 h 5416094"/>
              <a:gd name="connsiteX16" fmla="*/ 10515600 w 10515600"/>
              <a:gd name="connsiteY16" fmla="*/ 0 h 5416094"/>
              <a:gd name="connsiteX17" fmla="*/ 10515600 w 10515600"/>
              <a:gd name="connsiteY17" fmla="*/ 785334 h 5416094"/>
              <a:gd name="connsiteX18" fmla="*/ 10515600 w 10515600"/>
              <a:gd name="connsiteY18" fmla="*/ 1516506 h 5416094"/>
              <a:gd name="connsiteX19" fmla="*/ 10515600 w 10515600"/>
              <a:gd name="connsiteY19" fmla="*/ 2247679 h 5416094"/>
              <a:gd name="connsiteX20" fmla="*/ 10515600 w 10515600"/>
              <a:gd name="connsiteY20" fmla="*/ 2762208 h 5416094"/>
              <a:gd name="connsiteX21" fmla="*/ 10515600 w 10515600"/>
              <a:gd name="connsiteY21" fmla="*/ 3330898 h 5416094"/>
              <a:gd name="connsiteX22" fmla="*/ 10515600 w 10515600"/>
              <a:gd name="connsiteY22" fmla="*/ 4062071 h 5416094"/>
              <a:gd name="connsiteX23" fmla="*/ 10515600 w 10515600"/>
              <a:gd name="connsiteY23" fmla="*/ 4684921 h 5416094"/>
              <a:gd name="connsiteX24" fmla="*/ 10515600 w 10515600"/>
              <a:gd name="connsiteY24" fmla="*/ 5416094 h 5416094"/>
              <a:gd name="connsiteX25" fmla="*/ 9753219 w 10515600"/>
              <a:gd name="connsiteY25" fmla="*/ 5416094 h 5416094"/>
              <a:gd name="connsiteX26" fmla="*/ 9411462 w 10515600"/>
              <a:gd name="connsiteY26" fmla="*/ 5416094 h 5416094"/>
              <a:gd name="connsiteX27" fmla="*/ 8754237 w 10515600"/>
              <a:gd name="connsiteY27" fmla="*/ 5416094 h 5416094"/>
              <a:gd name="connsiteX28" fmla="*/ 8307324 w 10515600"/>
              <a:gd name="connsiteY28" fmla="*/ 5416094 h 5416094"/>
              <a:gd name="connsiteX29" fmla="*/ 7544943 w 10515600"/>
              <a:gd name="connsiteY29" fmla="*/ 5416094 h 5416094"/>
              <a:gd name="connsiteX30" fmla="*/ 7098030 w 10515600"/>
              <a:gd name="connsiteY30" fmla="*/ 5416094 h 5416094"/>
              <a:gd name="connsiteX31" fmla="*/ 6335649 w 10515600"/>
              <a:gd name="connsiteY31" fmla="*/ 5416094 h 5416094"/>
              <a:gd name="connsiteX32" fmla="*/ 5993892 w 10515600"/>
              <a:gd name="connsiteY32" fmla="*/ 5416094 h 5416094"/>
              <a:gd name="connsiteX33" fmla="*/ 5231511 w 10515600"/>
              <a:gd name="connsiteY33" fmla="*/ 5416094 h 5416094"/>
              <a:gd name="connsiteX34" fmla="*/ 4784598 w 10515600"/>
              <a:gd name="connsiteY34" fmla="*/ 5416094 h 5416094"/>
              <a:gd name="connsiteX35" fmla="*/ 4442841 w 10515600"/>
              <a:gd name="connsiteY35" fmla="*/ 5416094 h 5416094"/>
              <a:gd name="connsiteX36" fmla="*/ 3995928 w 10515600"/>
              <a:gd name="connsiteY36" fmla="*/ 5416094 h 5416094"/>
              <a:gd name="connsiteX37" fmla="*/ 3233547 w 10515600"/>
              <a:gd name="connsiteY37" fmla="*/ 5416094 h 5416094"/>
              <a:gd name="connsiteX38" fmla="*/ 2786634 w 10515600"/>
              <a:gd name="connsiteY38" fmla="*/ 5416094 h 5416094"/>
              <a:gd name="connsiteX39" fmla="*/ 2444877 w 10515600"/>
              <a:gd name="connsiteY39" fmla="*/ 5416094 h 5416094"/>
              <a:gd name="connsiteX40" fmla="*/ 1997964 w 10515600"/>
              <a:gd name="connsiteY40" fmla="*/ 5416094 h 5416094"/>
              <a:gd name="connsiteX41" fmla="*/ 1445895 w 10515600"/>
              <a:gd name="connsiteY41" fmla="*/ 5416094 h 5416094"/>
              <a:gd name="connsiteX42" fmla="*/ 788670 w 10515600"/>
              <a:gd name="connsiteY42" fmla="*/ 5416094 h 5416094"/>
              <a:gd name="connsiteX43" fmla="*/ 0 w 10515600"/>
              <a:gd name="connsiteY43" fmla="*/ 5416094 h 5416094"/>
              <a:gd name="connsiteX44" fmla="*/ 0 w 10515600"/>
              <a:gd name="connsiteY44" fmla="*/ 4630760 h 5416094"/>
              <a:gd name="connsiteX45" fmla="*/ 0 w 10515600"/>
              <a:gd name="connsiteY45" fmla="*/ 3953749 h 5416094"/>
              <a:gd name="connsiteX46" fmla="*/ 0 w 10515600"/>
              <a:gd name="connsiteY46" fmla="*/ 3276737 h 5416094"/>
              <a:gd name="connsiteX47" fmla="*/ 0 w 10515600"/>
              <a:gd name="connsiteY47" fmla="*/ 2599725 h 5416094"/>
              <a:gd name="connsiteX48" fmla="*/ 0 w 10515600"/>
              <a:gd name="connsiteY48" fmla="*/ 1922713 h 5416094"/>
              <a:gd name="connsiteX49" fmla="*/ 0 w 10515600"/>
              <a:gd name="connsiteY49" fmla="*/ 1299863 h 5416094"/>
              <a:gd name="connsiteX50" fmla="*/ 0 w 10515600"/>
              <a:gd name="connsiteY50" fmla="*/ 0 h 5416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0515600" h="5416094" extrusionOk="0">
                <a:moveTo>
                  <a:pt x="0" y="0"/>
                </a:moveTo>
                <a:cubicBezTo>
                  <a:pt x="230793" y="14353"/>
                  <a:pt x="332416" y="21392"/>
                  <a:pt x="552069" y="0"/>
                </a:cubicBezTo>
                <a:cubicBezTo>
                  <a:pt x="771722" y="-21392"/>
                  <a:pt x="761737" y="-14337"/>
                  <a:pt x="893826" y="0"/>
                </a:cubicBezTo>
                <a:cubicBezTo>
                  <a:pt x="1025915" y="14337"/>
                  <a:pt x="1441584" y="-15498"/>
                  <a:pt x="1761363" y="0"/>
                </a:cubicBezTo>
                <a:cubicBezTo>
                  <a:pt x="2081142" y="15498"/>
                  <a:pt x="2111503" y="7278"/>
                  <a:pt x="2313432" y="0"/>
                </a:cubicBezTo>
                <a:cubicBezTo>
                  <a:pt x="2515361" y="-7278"/>
                  <a:pt x="2743584" y="-17845"/>
                  <a:pt x="2865501" y="0"/>
                </a:cubicBezTo>
                <a:cubicBezTo>
                  <a:pt x="2987418" y="17845"/>
                  <a:pt x="3345183" y="8208"/>
                  <a:pt x="3733038" y="0"/>
                </a:cubicBezTo>
                <a:cubicBezTo>
                  <a:pt x="4120893" y="-8208"/>
                  <a:pt x="4009066" y="-3159"/>
                  <a:pt x="4179951" y="0"/>
                </a:cubicBezTo>
                <a:cubicBezTo>
                  <a:pt x="4350836" y="3159"/>
                  <a:pt x="4735020" y="17517"/>
                  <a:pt x="5047488" y="0"/>
                </a:cubicBezTo>
                <a:cubicBezTo>
                  <a:pt x="5359956" y="-17517"/>
                  <a:pt x="5662148" y="-17777"/>
                  <a:pt x="5915025" y="0"/>
                </a:cubicBezTo>
                <a:cubicBezTo>
                  <a:pt x="6167902" y="17777"/>
                  <a:pt x="6308797" y="30350"/>
                  <a:pt x="6572250" y="0"/>
                </a:cubicBezTo>
                <a:cubicBezTo>
                  <a:pt x="6835703" y="-30350"/>
                  <a:pt x="7107419" y="-9627"/>
                  <a:pt x="7439787" y="0"/>
                </a:cubicBezTo>
                <a:cubicBezTo>
                  <a:pt x="7772155" y="9627"/>
                  <a:pt x="7844034" y="-9098"/>
                  <a:pt x="7991856" y="0"/>
                </a:cubicBezTo>
                <a:cubicBezTo>
                  <a:pt x="8139678" y="9098"/>
                  <a:pt x="8289889" y="-20239"/>
                  <a:pt x="8543925" y="0"/>
                </a:cubicBezTo>
                <a:cubicBezTo>
                  <a:pt x="8797961" y="20239"/>
                  <a:pt x="8994198" y="29575"/>
                  <a:pt x="9306306" y="0"/>
                </a:cubicBezTo>
                <a:cubicBezTo>
                  <a:pt x="9618414" y="-29575"/>
                  <a:pt x="9739118" y="-23835"/>
                  <a:pt x="9858375" y="0"/>
                </a:cubicBezTo>
                <a:cubicBezTo>
                  <a:pt x="9977632" y="23835"/>
                  <a:pt x="10370488" y="-4069"/>
                  <a:pt x="10515600" y="0"/>
                </a:cubicBezTo>
                <a:cubicBezTo>
                  <a:pt x="10524919" y="196329"/>
                  <a:pt x="10549062" y="488432"/>
                  <a:pt x="10515600" y="785334"/>
                </a:cubicBezTo>
                <a:cubicBezTo>
                  <a:pt x="10482138" y="1082236"/>
                  <a:pt x="10536385" y="1323726"/>
                  <a:pt x="10515600" y="1516506"/>
                </a:cubicBezTo>
                <a:cubicBezTo>
                  <a:pt x="10494815" y="1709286"/>
                  <a:pt x="10546328" y="2097632"/>
                  <a:pt x="10515600" y="2247679"/>
                </a:cubicBezTo>
                <a:cubicBezTo>
                  <a:pt x="10484872" y="2397726"/>
                  <a:pt x="10491771" y="2577292"/>
                  <a:pt x="10515600" y="2762208"/>
                </a:cubicBezTo>
                <a:cubicBezTo>
                  <a:pt x="10539429" y="2947124"/>
                  <a:pt x="10511007" y="3105736"/>
                  <a:pt x="10515600" y="3330898"/>
                </a:cubicBezTo>
                <a:cubicBezTo>
                  <a:pt x="10520194" y="3556060"/>
                  <a:pt x="10497393" y="3882611"/>
                  <a:pt x="10515600" y="4062071"/>
                </a:cubicBezTo>
                <a:cubicBezTo>
                  <a:pt x="10533807" y="4241531"/>
                  <a:pt x="10544791" y="4505155"/>
                  <a:pt x="10515600" y="4684921"/>
                </a:cubicBezTo>
                <a:cubicBezTo>
                  <a:pt x="10486410" y="4864687"/>
                  <a:pt x="10497356" y="5246484"/>
                  <a:pt x="10515600" y="5416094"/>
                </a:cubicBezTo>
                <a:cubicBezTo>
                  <a:pt x="10245623" y="5445692"/>
                  <a:pt x="10029676" y="5415505"/>
                  <a:pt x="9753219" y="5416094"/>
                </a:cubicBezTo>
                <a:cubicBezTo>
                  <a:pt x="9476762" y="5416683"/>
                  <a:pt x="9553148" y="5422760"/>
                  <a:pt x="9411462" y="5416094"/>
                </a:cubicBezTo>
                <a:cubicBezTo>
                  <a:pt x="9269776" y="5409428"/>
                  <a:pt x="8927709" y="5385012"/>
                  <a:pt x="8754237" y="5416094"/>
                </a:cubicBezTo>
                <a:cubicBezTo>
                  <a:pt x="8580766" y="5447176"/>
                  <a:pt x="8413264" y="5410024"/>
                  <a:pt x="8307324" y="5416094"/>
                </a:cubicBezTo>
                <a:cubicBezTo>
                  <a:pt x="8201384" y="5422164"/>
                  <a:pt x="7912690" y="5421686"/>
                  <a:pt x="7544943" y="5416094"/>
                </a:cubicBezTo>
                <a:cubicBezTo>
                  <a:pt x="7177196" y="5410502"/>
                  <a:pt x="7304235" y="5418502"/>
                  <a:pt x="7098030" y="5416094"/>
                </a:cubicBezTo>
                <a:cubicBezTo>
                  <a:pt x="6891825" y="5413686"/>
                  <a:pt x="6541479" y="5434609"/>
                  <a:pt x="6335649" y="5416094"/>
                </a:cubicBezTo>
                <a:cubicBezTo>
                  <a:pt x="6129819" y="5397579"/>
                  <a:pt x="6106541" y="5402791"/>
                  <a:pt x="5993892" y="5416094"/>
                </a:cubicBezTo>
                <a:cubicBezTo>
                  <a:pt x="5881243" y="5429397"/>
                  <a:pt x="5545248" y="5437743"/>
                  <a:pt x="5231511" y="5416094"/>
                </a:cubicBezTo>
                <a:cubicBezTo>
                  <a:pt x="4917774" y="5394445"/>
                  <a:pt x="4963237" y="5426599"/>
                  <a:pt x="4784598" y="5416094"/>
                </a:cubicBezTo>
                <a:cubicBezTo>
                  <a:pt x="4605959" y="5405589"/>
                  <a:pt x="4605904" y="5406658"/>
                  <a:pt x="4442841" y="5416094"/>
                </a:cubicBezTo>
                <a:cubicBezTo>
                  <a:pt x="4279778" y="5425530"/>
                  <a:pt x="4177180" y="5426138"/>
                  <a:pt x="3995928" y="5416094"/>
                </a:cubicBezTo>
                <a:cubicBezTo>
                  <a:pt x="3814676" y="5406050"/>
                  <a:pt x="3516440" y="5429234"/>
                  <a:pt x="3233547" y="5416094"/>
                </a:cubicBezTo>
                <a:cubicBezTo>
                  <a:pt x="2950654" y="5402954"/>
                  <a:pt x="2884354" y="5436103"/>
                  <a:pt x="2786634" y="5416094"/>
                </a:cubicBezTo>
                <a:cubicBezTo>
                  <a:pt x="2688914" y="5396085"/>
                  <a:pt x="2522958" y="5423232"/>
                  <a:pt x="2444877" y="5416094"/>
                </a:cubicBezTo>
                <a:cubicBezTo>
                  <a:pt x="2366796" y="5408956"/>
                  <a:pt x="2104768" y="5395479"/>
                  <a:pt x="1997964" y="5416094"/>
                </a:cubicBezTo>
                <a:cubicBezTo>
                  <a:pt x="1891160" y="5436709"/>
                  <a:pt x="1573016" y="5412376"/>
                  <a:pt x="1445895" y="5416094"/>
                </a:cubicBezTo>
                <a:cubicBezTo>
                  <a:pt x="1318774" y="5419812"/>
                  <a:pt x="986443" y="5400529"/>
                  <a:pt x="788670" y="5416094"/>
                </a:cubicBezTo>
                <a:cubicBezTo>
                  <a:pt x="590897" y="5431659"/>
                  <a:pt x="363709" y="5381266"/>
                  <a:pt x="0" y="5416094"/>
                </a:cubicBezTo>
                <a:cubicBezTo>
                  <a:pt x="-22973" y="5218643"/>
                  <a:pt x="-26699" y="5010779"/>
                  <a:pt x="0" y="4630760"/>
                </a:cubicBezTo>
                <a:cubicBezTo>
                  <a:pt x="26699" y="4250741"/>
                  <a:pt x="-15389" y="4196664"/>
                  <a:pt x="0" y="3953749"/>
                </a:cubicBezTo>
                <a:cubicBezTo>
                  <a:pt x="15389" y="3710834"/>
                  <a:pt x="468" y="3611311"/>
                  <a:pt x="0" y="3276737"/>
                </a:cubicBezTo>
                <a:cubicBezTo>
                  <a:pt x="-468" y="2942163"/>
                  <a:pt x="15360" y="2781998"/>
                  <a:pt x="0" y="2599725"/>
                </a:cubicBezTo>
                <a:cubicBezTo>
                  <a:pt x="-15360" y="2417452"/>
                  <a:pt x="14816" y="2100232"/>
                  <a:pt x="0" y="1922713"/>
                </a:cubicBezTo>
                <a:cubicBezTo>
                  <a:pt x="-14816" y="1745194"/>
                  <a:pt x="-24648" y="1604167"/>
                  <a:pt x="0" y="1299863"/>
                </a:cubicBezTo>
                <a:cubicBezTo>
                  <a:pt x="24648" y="995559"/>
                  <a:pt x="2182" y="279525"/>
                  <a:pt x="0" y="0"/>
                </a:cubicBezTo>
                <a:close/>
              </a:path>
            </a:pathLst>
          </a:custGeom>
          <a:noFill/>
          <a:ln w="5715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6">
            <a:extLst>
              <a:ext uri="{FF2B5EF4-FFF2-40B4-BE49-F238E27FC236}">
                <a16:creationId xmlns:a16="http://schemas.microsoft.com/office/drawing/2014/main" id="{4E87FCFB-2CCE-460D-B3DD-557C8BD1B9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74206" y="4419423"/>
            <a:ext cx="4243589" cy="27432"/>
          </a:xfrm>
          <a:custGeom>
            <a:avLst/>
            <a:gdLst>
              <a:gd name="connsiteX0" fmla="*/ 0 w 4243589"/>
              <a:gd name="connsiteY0" fmla="*/ 0 h 27432"/>
              <a:gd name="connsiteX1" fmla="*/ 563791 w 4243589"/>
              <a:gd name="connsiteY1" fmla="*/ 0 h 27432"/>
              <a:gd name="connsiteX2" fmla="*/ 1042710 w 4243589"/>
              <a:gd name="connsiteY2" fmla="*/ 0 h 27432"/>
              <a:gd name="connsiteX3" fmla="*/ 1564066 w 4243589"/>
              <a:gd name="connsiteY3" fmla="*/ 0 h 27432"/>
              <a:gd name="connsiteX4" fmla="*/ 2212729 w 4243589"/>
              <a:gd name="connsiteY4" fmla="*/ 0 h 27432"/>
              <a:gd name="connsiteX5" fmla="*/ 2776520 w 4243589"/>
              <a:gd name="connsiteY5" fmla="*/ 0 h 27432"/>
              <a:gd name="connsiteX6" fmla="*/ 3297875 w 4243589"/>
              <a:gd name="connsiteY6" fmla="*/ 0 h 27432"/>
              <a:gd name="connsiteX7" fmla="*/ 4243589 w 4243589"/>
              <a:gd name="connsiteY7" fmla="*/ 0 h 27432"/>
              <a:gd name="connsiteX8" fmla="*/ 4243589 w 4243589"/>
              <a:gd name="connsiteY8" fmla="*/ 27432 h 27432"/>
              <a:gd name="connsiteX9" fmla="*/ 3637362 w 4243589"/>
              <a:gd name="connsiteY9" fmla="*/ 27432 h 27432"/>
              <a:gd name="connsiteX10" fmla="*/ 3116007 w 4243589"/>
              <a:gd name="connsiteY10" fmla="*/ 27432 h 27432"/>
              <a:gd name="connsiteX11" fmla="*/ 2424908 w 4243589"/>
              <a:gd name="connsiteY11" fmla="*/ 27432 h 27432"/>
              <a:gd name="connsiteX12" fmla="*/ 1861117 w 4243589"/>
              <a:gd name="connsiteY12" fmla="*/ 27432 h 27432"/>
              <a:gd name="connsiteX13" fmla="*/ 1382198 w 4243589"/>
              <a:gd name="connsiteY13" fmla="*/ 27432 h 27432"/>
              <a:gd name="connsiteX14" fmla="*/ 733535 w 4243589"/>
              <a:gd name="connsiteY14" fmla="*/ 27432 h 27432"/>
              <a:gd name="connsiteX15" fmla="*/ 0 w 4243589"/>
              <a:gd name="connsiteY15" fmla="*/ 27432 h 27432"/>
              <a:gd name="connsiteX16" fmla="*/ 0 w 4243589"/>
              <a:gd name="connsiteY16" fmla="*/ 0 h 2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27432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2616" y="8304"/>
                  <a:pt x="4243111" y="21512"/>
                  <a:pt x="4243589" y="27432"/>
                </a:cubicBezTo>
                <a:cubicBezTo>
                  <a:pt x="4112949" y="6289"/>
                  <a:pt x="3928037" y="10975"/>
                  <a:pt x="3637362" y="27432"/>
                </a:cubicBezTo>
                <a:cubicBezTo>
                  <a:pt x="3346687" y="43889"/>
                  <a:pt x="3254446" y="35813"/>
                  <a:pt x="3116007" y="27432"/>
                </a:cubicBezTo>
                <a:cubicBezTo>
                  <a:pt x="2977569" y="19051"/>
                  <a:pt x="2620228" y="38017"/>
                  <a:pt x="2424908" y="27432"/>
                </a:cubicBezTo>
                <a:cubicBezTo>
                  <a:pt x="2229588" y="16847"/>
                  <a:pt x="2088287" y="5290"/>
                  <a:pt x="1861117" y="27432"/>
                </a:cubicBezTo>
                <a:cubicBezTo>
                  <a:pt x="1633947" y="49574"/>
                  <a:pt x="1502447" y="8273"/>
                  <a:pt x="1382198" y="27432"/>
                </a:cubicBezTo>
                <a:cubicBezTo>
                  <a:pt x="1261949" y="46591"/>
                  <a:pt x="1045440" y="37497"/>
                  <a:pt x="733535" y="27432"/>
                </a:cubicBezTo>
                <a:cubicBezTo>
                  <a:pt x="421630" y="17367"/>
                  <a:pt x="341257" y="-9215"/>
                  <a:pt x="0" y="27432"/>
                </a:cubicBezTo>
                <a:cubicBezTo>
                  <a:pt x="-1048" y="14992"/>
                  <a:pt x="-1120" y="7447"/>
                  <a:pt x="0" y="0"/>
                </a:cubicBezTo>
                <a:close/>
              </a:path>
              <a:path w="4243589" h="27432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4074" y="9333"/>
                  <a:pt x="4244867" y="19699"/>
                  <a:pt x="4243589" y="27432"/>
                </a:cubicBezTo>
                <a:cubicBezTo>
                  <a:pt x="4130424" y="7904"/>
                  <a:pt x="3932803" y="51393"/>
                  <a:pt x="3722234" y="27432"/>
                </a:cubicBezTo>
                <a:cubicBezTo>
                  <a:pt x="3511665" y="3471"/>
                  <a:pt x="3269903" y="55138"/>
                  <a:pt x="3116007" y="27432"/>
                </a:cubicBezTo>
                <a:cubicBezTo>
                  <a:pt x="2962111" y="-274"/>
                  <a:pt x="2744280" y="32368"/>
                  <a:pt x="2509780" y="27432"/>
                </a:cubicBezTo>
                <a:cubicBezTo>
                  <a:pt x="2275280" y="22496"/>
                  <a:pt x="2066059" y="52808"/>
                  <a:pt x="1945989" y="27432"/>
                </a:cubicBezTo>
                <a:cubicBezTo>
                  <a:pt x="1825919" y="2056"/>
                  <a:pt x="1407329" y="21760"/>
                  <a:pt x="1254890" y="27432"/>
                </a:cubicBezTo>
                <a:cubicBezTo>
                  <a:pt x="1102451" y="33104"/>
                  <a:pt x="837950" y="40817"/>
                  <a:pt x="563791" y="27432"/>
                </a:cubicBezTo>
                <a:cubicBezTo>
                  <a:pt x="289632" y="14047"/>
                  <a:pt x="132768" y="16249"/>
                  <a:pt x="0" y="27432"/>
                </a:cubicBezTo>
                <a:cubicBezTo>
                  <a:pt x="211" y="18145"/>
                  <a:pt x="120" y="6480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8100" cap="rnd">
            <a:solidFill>
              <a:schemeClr val="tx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00768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478274C8-4F9A-492B-9533-21889D5CA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Educación y Conciencia vs Violencia</a:t>
            </a:r>
          </a:p>
        </p:txBody>
      </p:sp>
      <p:sp>
        <p:nvSpPr>
          <p:cNvPr id="12" name="CuadroTexto 11">
            <a:hlinkClick r:id="rId2"/>
            <a:extLst>
              <a:ext uri="{FF2B5EF4-FFF2-40B4-BE49-F238E27FC236}">
                <a16:creationId xmlns:a16="http://schemas.microsoft.com/office/drawing/2014/main" id="{230DA21D-DEAD-4861-9759-CC72443885C2}"/>
              </a:ext>
            </a:extLst>
          </p:cNvPr>
          <p:cNvSpPr txBox="1"/>
          <p:nvPr/>
        </p:nvSpPr>
        <p:spPr>
          <a:xfrm>
            <a:off x="975360" y="5051446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800" dirty="0"/>
              <a:t>https://youtu.be/mNiAep5rDgE</a:t>
            </a:r>
          </a:p>
        </p:txBody>
      </p:sp>
      <p:pic>
        <p:nvPicPr>
          <p:cNvPr id="11" name="Imagen 10" descr="Una captura de pantalla de una red social&#10;&#10;Descripción generada automáticamente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BFEB17A-54A9-4A6A-B5D0-DACC063965C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50" t="45556" r="18875" b="32889"/>
          <a:stretch/>
        </p:blipFill>
        <p:spPr>
          <a:xfrm>
            <a:off x="556259" y="2331720"/>
            <a:ext cx="11080423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0775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478274C8-4F9A-492B-9533-21889D5CA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Educación y Conciencia vs Violencia</a:t>
            </a:r>
          </a:p>
        </p:txBody>
      </p:sp>
      <p:sp>
        <p:nvSpPr>
          <p:cNvPr id="12" name="CuadroTexto 11">
            <a:hlinkClick r:id="rId4"/>
            <a:extLst>
              <a:ext uri="{FF2B5EF4-FFF2-40B4-BE49-F238E27FC236}">
                <a16:creationId xmlns:a16="http://schemas.microsoft.com/office/drawing/2014/main" id="{230DA21D-DEAD-4861-9759-CC72443885C2}"/>
              </a:ext>
            </a:extLst>
          </p:cNvPr>
          <p:cNvSpPr txBox="1"/>
          <p:nvPr/>
        </p:nvSpPr>
        <p:spPr>
          <a:xfrm>
            <a:off x="975360" y="5051446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800" dirty="0"/>
              <a:t>https://youtu.be/mNiAep5rDgE</a:t>
            </a:r>
          </a:p>
        </p:txBody>
      </p:sp>
      <p:pic>
        <p:nvPicPr>
          <p:cNvPr id="2" name="Cambia el trato el vídeo viral de Avon" descr="Cambia el trato el vídeo viral de Avon">
            <a:hlinkClick r:id="" action="ppaction://media"/>
            <a:extLst>
              <a:ext uri="{FF2B5EF4-FFF2-40B4-BE49-F238E27FC236}">
                <a16:creationId xmlns:a16="http://schemas.microsoft.com/office/drawing/2014/main" id="{AA8C46C7-763F-2847-A485-056F3BAF213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762" y="9029"/>
            <a:ext cx="12187237" cy="6855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253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6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ketchyVTI">
  <a:themeElements>
    <a:clrScheme name="AnalogousFromRegularSeedLeftStep">
      <a:dk1>
        <a:srgbClr val="000000"/>
      </a:dk1>
      <a:lt1>
        <a:srgbClr val="FFFFFF"/>
      </a:lt1>
      <a:dk2>
        <a:srgbClr val="412439"/>
      </a:dk2>
      <a:lt2>
        <a:srgbClr val="E2E3E8"/>
      </a:lt2>
      <a:accent1>
        <a:srgbClr val="B1A11F"/>
      </a:accent1>
      <a:accent2>
        <a:srgbClr val="D57117"/>
      </a:accent2>
      <a:accent3>
        <a:srgbClr val="E73429"/>
      </a:accent3>
      <a:accent4>
        <a:srgbClr val="D5175B"/>
      </a:accent4>
      <a:accent5>
        <a:srgbClr val="E729BC"/>
      </a:accent5>
      <a:accent6>
        <a:srgbClr val="B117D5"/>
      </a:accent6>
      <a:hlink>
        <a:srgbClr val="6671CC"/>
      </a:hlink>
      <a:folHlink>
        <a:srgbClr val="7F7F7F"/>
      </a:folHlink>
    </a:clrScheme>
    <a:fontScheme name="Sketchy_SerifHand">
      <a:majorFont>
        <a:latin typeface="Modern Love"/>
        <a:ea typeface=""/>
        <a:cs typeface=""/>
      </a:majorFont>
      <a:minorFont>
        <a:latin typeface="The Ha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ketchyVTI" id="{A6D2C935-A6E4-4DD9-BCC5-5AE2504DB8EA}" vid="{F0754072-50B6-4C01-B911-67246C9F58D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168</Words>
  <Application>Microsoft Macintosh PowerPoint</Application>
  <PresentationFormat>Panorámica</PresentationFormat>
  <Paragraphs>25</Paragraphs>
  <Slides>16</Slides>
  <Notes>0</Notes>
  <HiddenSlides>0</HiddenSlides>
  <MMClips>3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1" baseType="lpstr">
      <vt:lpstr>Arial</vt:lpstr>
      <vt:lpstr>Calibri</vt:lpstr>
      <vt:lpstr>Modern Love</vt:lpstr>
      <vt:lpstr>The Hand</vt:lpstr>
      <vt:lpstr>SketchyVTI</vt:lpstr>
      <vt:lpstr>La importancia de la equidad en la  Comunicación</vt:lpstr>
      <vt:lpstr>“Los estereotipos son verdades cansadas” George Steiner </vt:lpstr>
      <vt:lpstr>Algunos datos de la desigualdad</vt:lpstr>
      <vt:lpstr>Algunos datos de la desigualdad</vt:lpstr>
      <vt:lpstr>Algunos datos de la desigualdad</vt:lpstr>
      <vt:lpstr>Algunos datos de la desigualdad</vt:lpstr>
      <vt:lpstr>¿Qué puede aportar la comunicación y las marcas en el cambio a la paridad?</vt:lpstr>
      <vt:lpstr>Educación y Conciencia vs Violencia</vt:lpstr>
      <vt:lpstr>Educación y Conciencia vs Violencia</vt:lpstr>
      <vt:lpstr>Empoderar sin agredir - Always</vt:lpstr>
      <vt:lpstr>Empoderar sin agredir - Always</vt:lpstr>
      <vt:lpstr>Rompiendo estereotipos Re-draw</vt:lpstr>
      <vt:lpstr>Equidad y Conciencia</vt:lpstr>
      <vt:lpstr>Rompiendo estereotipos Re-draw</vt:lpstr>
      <vt:lpstr>Claves para generar empatía</vt:lpstr>
      <vt:lpstr>Al final la comunicación no debe ser hecha ni en tacones, ni en mocasines, debe proyectar inclusión, equidad y paridad, conectando con el consumidor real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Igualdad en la Comunicación</dc:title>
  <dc:creator>edna laura</dc:creator>
  <cp:lastModifiedBy>Microsoft Office User</cp:lastModifiedBy>
  <cp:revision>17</cp:revision>
  <dcterms:created xsi:type="dcterms:W3CDTF">2020-07-01T04:54:47Z</dcterms:created>
  <dcterms:modified xsi:type="dcterms:W3CDTF">2020-07-01T15:19:06Z</dcterms:modified>
</cp:coreProperties>
</file>