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811" r:id="rId2"/>
  </p:sldMasterIdLst>
  <p:notesMasterIdLst>
    <p:notesMasterId r:id="rId38"/>
  </p:notesMasterIdLst>
  <p:sldIdLst>
    <p:sldId id="270" r:id="rId3"/>
    <p:sldId id="508" r:id="rId4"/>
    <p:sldId id="275" r:id="rId5"/>
    <p:sldId id="527" r:id="rId6"/>
    <p:sldId id="525" r:id="rId7"/>
    <p:sldId id="526" r:id="rId8"/>
    <p:sldId id="531" r:id="rId9"/>
    <p:sldId id="533" r:id="rId10"/>
    <p:sldId id="534" r:id="rId11"/>
    <p:sldId id="535" r:id="rId12"/>
    <p:sldId id="536" r:id="rId13"/>
    <p:sldId id="529" r:id="rId14"/>
    <p:sldId id="283" r:id="rId15"/>
    <p:sldId id="514" r:id="rId16"/>
    <p:sldId id="515" r:id="rId17"/>
    <p:sldId id="516" r:id="rId18"/>
    <p:sldId id="517" r:id="rId19"/>
    <p:sldId id="518" r:id="rId20"/>
    <p:sldId id="523" r:id="rId21"/>
    <p:sldId id="524" r:id="rId22"/>
    <p:sldId id="519" r:id="rId23"/>
    <p:sldId id="520" r:id="rId24"/>
    <p:sldId id="490" r:id="rId25"/>
    <p:sldId id="294" r:id="rId26"/>
    <p:sldId id="344" r:id="rId27"/>
    <p:sldId id="431" r:id="rId28"/>
    <p:sldId id="433" r:id="rId29"/>
    <p:sldId id="345" r:id="rId30"/>
    <p:sldId id="513" r:id="rId31"/>
    <p:sldId id="537" r:id="rId32"/>
    <p:sldId id="510" r:id="rId33"/>
    <p:sldId id="511" r:id="rId34"/>
    <p:sldId id="512" r:id="rId35"/>
    <p:sldId id="530" r:id="rId36"/>
    <p:sldId id="268" r:id="rId37"/>
  </p:sldIdLst>
  <p:sldSz cx="12188825" cy="6858000"/>
  <p:notesSz cx="6781800" cy="90678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7" autoAdjust="0"/>
    <p:restoredTop sz="91075" autoAdjust="0"/>
  </p:normalViewPr>
  <p:slideViewPr>
    <p:cSldViewPr snapToGrid="0" snapToObjects="1" showGuides="1">
      <p:cViewPr varScale="1">
        <p:scale>
          <a:sx n="59" d="100"/>
          <a:sy n="59" d="100"/>
        </p:scale>
        <p:origin x="690" y="60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53390"/>
          </a:xfrm>
          <a:prstGeom prst="rect">
            <a:avLst/>
          </a:prstGeom>
        </p:spPr>
        <p:txBody>
          <a:bodyPr vert="horz" lIns="90562" tIns="45281" rIns="90562" bIns="45281" rtlCol="0"/>
          <a:lstStyle>
            <a:lvl1pPr algn="l">
              <a:defRPr sz="1200">
                <a:latin typeface="Arial"/>
              </a:defRPr>
            </a:lvl1pPr>
          </a:lstStyle>
          <a:p>
            <a:endParaRPr lang="es-ES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53390"/>
          </a:xfrm>
          <a:prstGeom prst="rect">
            <a:avLst/>
          </a:prstGeom>
        </p:spPr>
        <p:txBody>
          <a:bodyPr vert="horz" lIns="90562" tIns="45281" rIns="90562" bIns="45281" rtlCol="0"/>
          <a:lstStyle>
            <a:lvl1pPr algn="r">
              <a:defRPr sz="1200">
                <a:latin typeface="Arial"/>
              </a:defRPr>
            </a:lvl1pPr>
          </a:lstStyle>
          <a:p>
            <a:fld id="{A898FD77-979B-324E-BF30-5AC69B5FBC0F}" type="datetimeFigureOut">
              <a:rPr lang="es-ES" smtClean="0"/>
              <a:pPr/>
              <a:t>30/06/2020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69888" y="679450"/>
            <a:ext cx="6042025" cy="3400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62" tIns="45281" rIns="90562" bIns="45281" rtlCol="0" anchor="ctr"/>
          <a:lstStyle/>
          <a:p>
            <a:endParaRPr lang="es-ES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78180" y="4307205"/>
            <a:ext cx="5425440" cy="4080510"/>
          </a:xfrm>
          <a:prstGeom prst="rect">
            <a:avLst/>
          </a:prstGeom>
        </p:spPr>
        <p:txBody>
          <a:bodyPr vert="horz" lIns="90562" tIns="45281" rIns="90562" bIns="45281" rtlCol="0"/>
          <a:lstStyle/>
          <a:p>
            <a:pPr lvl="0"/>
            <a:r>
              <a:rPr lang="es-ES_tradnl" dirty="0" smtClean="0"/>
              <a:t>Haga clic para modificar el estilo de texto del patrón</a:t>
            </a:r>
          </a:p>
          <a:p>
            <a:pPr lvl="1"/>
            <a:r>
              <a:rPr lang="es-ES_tradnl" dirty="0" smtClean="0"/>
              <a:t>Segundo nivel</a:t>
            </a:r>
          </a:p>
          <a:p>
            <a:pPr lvl="2"/>
            <a:r>
              <a:rPr lang="es-ES_tradnl" dirty="0" smtClean="0"/>
              <a:t>Tercer nivel</a:t>
            </a:r>
          </a:p>
          <a:p>
            <a:pPr lvl="3"/>
            <a:r>
              <a:rPr lang="es-ES_tradnl" dirty="0" smtClean="0"/>
              <a:t>Cuarto nivel</a:t>
            </a:r>
          </a:p>
          <a:p>
            <a:pPr lvl="4"/>
            <a:r>
              <a:rPr lang="es-ES_tradnl" dirty="0" smtClean="0"/>
              <a:t>Quinto nivel</a:t>
            </a:r>
            <a:endParaRPr lang="es-ES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12836"/>
            <a:ext cx="2938780" cy="453390"/>
          </a:xfrm>
          <a:prstGeom prst="rect">
            <a:avLst/>
          </a:prstGeom>
        </p:spPr>
        <p:txBody>
          <a:bodyPr vert="horz" lIns="90562" tIns="45281" rIns="90562" bIns="45281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s-ES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41451" y="8612836"/>
            <a:ext cx="2938780" cy="453390"/>
          </a:xfrm>
          <a:prstGeom prst="rect">
            <a:avLst/>
          </a:prstGeom>
        </p:spPr>
        <p:txBody>
          <a:bodyPr vert="horz" lIns="90562" tIns="45281" rIns="90562" bIns="45281" rtlCol="0" anchor="b"/>
          <a:lstStyle>
            <a:lvl1pPr algn="r">
              <a:defRPr sz="1200">
                <a:latin typeface="Arial"/>
              </a:defRPr>
            </a:lvl1pPr>
          </a:lstStyle>
          <a:p>
            <a:fld id="{8F561BED-50C1-9641-A988-6DA8913002E5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4475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45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8259-442F-4436-9E47-AB0E1B23E686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135F9-0F47-437D-87D9-1AD16E3E008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732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AF74AD4D-E81C-6344-B9F3-E71550799E1D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E80A360E-4804-CD48-B2FA-579936658E7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41250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AF74AD4D-E81C-6344-B9F3-E71550799E1D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E80A360E-4804-CD48-B2FA-579936658E7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96986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5914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6898" y="274687"/>
            <a:ext cx="2742486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441" y="274687"/>
            <a:ext cx="802431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511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7841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28259-442F-4436-9E47-AB0E1B23E686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135F9-0F47-437D-87D9-1AD16E3E008A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08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AF74AD4D-E81C-6344-B9F3-E71550799E1D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E80A360E-4804-CD48-B2FA-579936658E7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2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3603" y="1122363"/>
            <a:ext cx="914161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3603" y="3602038"/>
            <a:ext cx="914161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AF74AD4D-E81C-6344-B9F3-E71550799E1D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/>
              </a:defRPr>
            </a:lvl1pPr>
          </a:lstStyle>
          <a:p>
            <a:fld id="{E80A360E-4804-CD48-B2FA-579936658E7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73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595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6898" y="274677"/>
            <a:ext cx="2742486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441" y="274677"/>
            <a:ext cx="802431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30/06/2020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MX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046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45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61" y="274637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461" y="1600206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441" y="6356399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 defTabSz="914400"/>
              <a:t>30/06/2020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4535" y="6356399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5343" y="6356399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06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88" r:id="rId2"/>
    <p:sldLayoutId id="2147483689" r:id="rId3"/>
    <p:sldLayoutId id="2147483690" r:id="rId4"/>
    <p:sldLayoutId id="2147483804" r:id="rId5"/>
    <p:sldLayoutId id="2147483806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459" y="274637"/>
            <a:ext cx="109699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459" y="1600206"/>
            <a:ext cx="109699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MX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441" y="6356389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fld id="{4CD565E0-81C9-4134-88CE-1D298E36269B}" type="datetimeFigureOut">
              <a:rPr lang="es-MX" smtClean="0">
                <a:solidFill>
                  <a:prstClr val="black">
                    <a:tint val="75000"/>
                  </a:prstClr>
                </a:solidFill>
              </a:rPr>
              <a:pPr defTabSz="914400"/>
              <a:t>30/06/2020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4533" y="6356389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5343" y="6356389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</a:defRPr>
            </a:lvl1pPr>
          </a:lstStyle>
          <a:p>
            <a:pPr defTabSz="914400"/>
            <a:fld id="{3ED01F55-94E9-498A-90F6-0E6A29B53857}" type="slidenum">
              <a:rPr lang="es-MX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s-MX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895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5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011258" y="1959634"/>
            <a:ext cx="8161449" cy="30858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s-MX" sz="28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Arial"/>
                <a:cs typeface="Arial"/>
              </a:rPr>
              <a:t>Diálogos Digitales</a:t>
            </a:r>
            <a:endParaRPr lang="es-MX" sz="2800" b="1" i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  <a:p>
            <a:endParaRPr lang="es-MX" sz="3200" b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  <a:p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Arial"/>
                <a:cs typeface="Arial"/>
              </a:rPr>
              <a:t>Equidad de Género y no Discriminación.</a:t>
            </a:r>
          </a:p>
          <a:p>
            <a:endParaRPr lang="es-MX" sz="3200" b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  <a:p>
            <a:r>
              <a:rPr lang="es-MX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Arial"/>
                <a:cs typeface="Arial"/>
              </a:rPr>
              <a:t>Un camino por recorrer.</a:t>
            </a:r>
            <a:endParaRPr lang="es-MX" sz="3200" b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941374" y="5602849"/>
            <a:ext cx="6306077" cy="82775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914400">
              <a:spcBef>
                <a:spcPct val="0"/>
              </a:spcBef>
            </a:pPr>
            <a:r>
              <a:rPr lang="es-E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México</a:t>
            </a:r>
            <a:endParaRPr lang="es-E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</a:endParaRPr>
          </a:p>
          <a:p>
            <a:pPr algn="ctr" defTabSz="914400">
              <a:spcBef>
                <a:spcPct val="0"/>
              </a:spcBef>
            </a:pPr>
            <a:r>
              <a:rPr lang="es-E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2 de julio de   2 0 2 0</a:t>
            </a:r>
            <a:endParaRPr lang="es-ES" sz="2400" b="1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8" name="Imagen 7" descr="logo grand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1505" y="455305"/>
            <a:ext cx="1811775" cy="9986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37" y="325414"/>
            <a:ext cx="1817025" cy="125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Jaime Camil Pinol 3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2912"/>
            <a:ext cx="12188828" cy="657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33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Jaime Camil Pinol 2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5" y="568577"/>
            <a:ext cx="12176957" cy="5720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9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ublicidad_machismo_thumb[2]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1965" y="27"/>
            <a:ext cx="5356870" cy="6846179"/>
          </a:xfrm>
          <a:prstGeom prst="rect">
            <a:avLst/>
          </a:prstGeom>
          <a:pattFill prst="pct5">
            <a:fgClr>
              <a:schemeClr val="bg1">
                <a:lumMod val="50000"/>
              </a:schemeClr>
            </a:fgClr>
            <a:bgClr>
              <a:schemeClr val="bg1"/>
            </a:bgClr>
          </a:patt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arcador de contenido 2"/>
          <p:cNvSpPr txBox="1">
            <a:spLocks/>
          </p:cNvSpPr>
          <p:nvPr/>
        </p:nvSpPr>
        <p:spPr>
          <a:xfrm>
            <a:off x="188826" y="0"/>
            <a:ext cx="6250928" cy="246629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SzPct val="25000"/>
              <a:buFont typeface="Arial"/>
              <a:buNone/>
            </a:pPr>
            <a:r>
              <a:rPr lang="es-ES_tradnl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En ocasiones, la publicidad promueve papeles </a:t>
            </a:r>
            <a:r>
              <a:rPr lang="es-ES_tradnl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y expectativas diferentes para mujeres y hombres, que les indican </a:t>
            </a: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cómo deben ser,</a:t>
            </a: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 </a:t>
            </a: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cómo deben sentir, cómo deben pensar, cómo  deben actuar…</a:t>
            </a:r>
            <a:endParaRPr lang="es-ES_tradnl" sz="2400" dirty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4" name="Imagen 3" descr="Captura de Pantalla 2019-09-03 a la(s) 12.16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827" y="3086559"/>
            <a:ext cx="6250926" cy="3608988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310125" y="2262631"/>
            <a:ext cx="1427845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_tradnl" sz="3200" b="1" dirty="0" smtClean="0">
                <a:solidFill>
                  <a:srgbClr val="FF0000"/>
                </a:solidFill>
                <a:latin typeface="Arial"/>
                <a:ea typeface="Arial"/>
                <a:cs typeface="Arial"/>
              </a:rPr>
              <a:t>2019</a:t>
            </a:r>
            <a:endParaRPr lang="es-ES" sz="3200" dirty="0">
              <a:solidFill>
                <a:srgbClr val="FF0000"/>
              </a:solidFill>
              <a:latin typeface="Arial"/>
            </a:endParaRPr>
          </a:p>
        </p:txBody>
      </p:sp>
      <p:sp>
        <p:nvSpPr>
          <p:cNvPr id="6" name="Flecha abajo 5"/>
          <p:cNvSpPr/>
          <p:nvPr/>
        </p:nvSpPr>
        <p:spPr>
          <a:xfrm>
            <a:off x="1458768" y="2583009"/>
            <a:ext cx="558403" cy="487352"/>
          </a:xfrm>
          <a:prstGeom prst="downArrow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/>
            </a:endParaRPr>
          </a:p>
        </p:txBody>
      </p:sp>
      <p:sp>
        <p:nvSpPr>
          <p:cNvPr id="8" name="Flecha abajo 7"/>
          <p:cNvSpPr/>
          <p:nvPr/>
        </p:nvSpPr>
        <p:spPr>
          <a:xfrm rot="16200000">
            <a:off x="6131358" y="1888926"/>
            <a:ext cx="900825" cy="974703"/>
          </a:xfrm>
          <a:prstGeom prst="downArrow">
            <a:avLst/>
          </a:prstGeom>
          <a:solidFill>
            <a:srgbClr val="FF0000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latin typeface="Arial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5074506" y="2107057"/>
            <a:ext cx="98346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_tradnl" sz="2800" b="1" dirty="0">
                <a:solidFill>
                  <a:srgbClr val="FF0000"/>
                </a:solidFill>
                <a:latin typeface="Arial"/>
                <a:ea typeface="Arial"/>
                <a:cs typeface="Arial"/>
              </a:rPr>
              <a:t>1969</a:t>
            </a:r>
            <a:endParaRPr lang="es-ES" sz="28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574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6094412" y="4903626"/>
            <a:ext cx="5567845" cy="1611474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Influencia familiar</a:t>
            </a:r>
          </a:p>
          <a:p>
            <a:pPr algn="r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y social</a:t>
            </a:r>
            <a:endParaRPr lang="es-ES" sz="4800" b="1" dirty="0">
              <a:solidFill>
                <a:srgbClr val="C00000"/>
              </a:solidFill>
              <a:ea typeface="Arial"/>
              <a:cs typeface="Arial"/>
            </a:endParaRPr>
          </a:p>
        </p:txBody>
      </p:sp>
      <p:pic>
        <p:nvPicPr>
          <p:cNvPr id="3" name="Imagen 2" descr="Copia de Pag31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6928" y="550211"/>
            <a:ext cx="4497866" cy="427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79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images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9415" y="911408"/>
            <a:ext cx="1816030" cy="3396652"/>
          </a:xfrm>
          <a:prstGeom prst="rect">
            <a:avLst/>
          </a:prstGeom>
        </p:spPr>
      </p:pic>
      <p:pic>
        <p:nvPicPr>
          <p:cNvPr id="17" name="Imagen 16" descr="ur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3544" y="4657468"/>
            <a:ext cx="4212868" cy="2099816"/>
          </a:xfrm>
          <a:prstGeom prst="rect">
            <a:avLst/>
          </a:prstGeom>
        </p:spPr>
      </p:pic>
      <p:pic>
        <p:nvPicPr>
          <p:cNvPr id="24" name="Imagen 23" descr="images.jpg"/>
          <p:cNvPicPr>
            <a:picLocks noChangeAspect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7282" y="1157650"/>
            <a:ext cx="1643155" cy="3119257"/>
          </a:xfrm>
          <a:prstGeom prst="rect">
            <a:avLst/>
          </a:prstGeom>
        </p:spPr>
      </p:pic>
      <p:pic>
        <p:nvPicPr>
          <p:cNvPr id="25" name="Imagen 24" descr="images.jpg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7701" y="1250762"/>
            <a:ext cx="1355604" cy="3026145"/>
          </a:xfrm>
          <a:prstGeom prst="rect">
            <a:avLst/>
          </a:prstGeom>
        </p:spPr>
      </p:pic>
      <p:pic>
        <p:nvPicPr>
          <p:cNvPr id="27" name="Imagen 26" descr="images.jpg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61964" y="4394341"/>
            <a:ext cx="4678165" cy="2412125"/>
          </a:xfrm>
          <a:prstGeom prst="rect">
            <a:avLst/>
          </a:prstGeom>
        </p:spPr>
      </p:pic>
      <p:pic>
        <p:nvPicPr>
          <p:cNvPr id="28" name="Imagen 27" descr="images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59978" y="-471466"/>
            <a:ext cx="3419475" cy="3329687"/>
          </a:xfrm>
          <a:prstGeom prst="rect">
            <a:avLst/>
          </a:prstGeom>
        </p:spPr>
      </p:pic>
      <p:sp>
        <p:nvSpPr>
          <p:cNvPr id="8" name="Título 1"/>
          <p:cNvSpPr>
            <a:spLocks noGrp="1"/>
          </p:cNvSpPr>
          <p:nvPr>
            <p:ph type="title"/>
          </p:nvPr>
        </p:nvSpPr>
        <p:spPr>
          <a:xfrm>
            <a:off x="123805" y="-40796"/>
            <a:ext cx="8258195" cy="1143000"/>
          </a:xfrm>
        </p:spPr>
        <p:txBody>
          <a:bodyPr>
            <a:noAutofit/>
          </a:bodyPr>
          <a:lstStyle/>
          <a:p>
            <a:pPr algn="l"/>
            <a:r>
              <a:rPr lang="es-ES" sz="2800" b="1" dirty="0">
                <a:solidFill>
                  <a:srgbClr val="000000"/>
                </a:solidFill>
              </a:rPr>
              <a:t>Juguetes y disfraces </a:t>
            </a:r>
            <a:r>
              <a:rPr lang="es-ES" sz="2800" b="1" dirty="0" smtClean="0">
                <a:solidFill>
                  <a:srgbClr val="000000"/>
                </a:solidFill>
              </a:rPr>
              <a:t> entrenan para la adultez</a:t>
            </a:r>
            <a:endParaRPr lang="es-ES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653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s.jpg"/>
          <p:cNvPicPr>
            <a:picLocks noChangeAspect="1"/>
          </p:cNvPicPr>
          <p:nvPr/>
        </p:nvPicPr>
        <p:blipFill rotWithShape="1"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26261" y="421514"/>
            <a:ext cx="1579303" cy="3212976"/>
          </a:xfrm>
          <a:prstGeom prst="rect">
            <a:avLst/>
          </a:prstGeom>
        </p:spPr>
      </p:pic>
      <p:pic>
        <p:nvPicPr>
          <p:cNvPr id="3" name="Imagen 2" descr="images.jpg"/>
          <p:cNvPicPr>
            <a:picLocks noChangeAspect="1"/>
          </p:cNvPicPr>
          <p:nvPr/>
        </p:nvPicPr>
        <p:blipFill rotWithShape="1"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29916" y="876382"/>
            <a:ext cx="1957294" cy="2857500"/>
          </a:xfrm>
          <a:prstGeom prst="rect">
            <a:avLst/>
          </a:prstGeom>
        </p:spPr>
      </p:pic>
      <p:pic>
        <p:nvPicPr>
          <p:cNvPr id="13" name="Imagen 12" descr="imgres.jpg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74669" y="349506"/>
            <a:ext cx="1440981" cy="3276352"/>
          </a:xfrm>
          <a:prstGeom prst="rect">
            <a:avLst/>
          </a:prstGeom>
        </p:spPr>
      </p:pic>
      <p:pic>
        <p:nvPicPr>
          <p:cNvPr id="14" name="Imagen 13" descr="imgres.jpg"/>
          <p:cNvPicPr>
            <a:picLocks noChangeAspect="1"/>
          </p:cNvPicPr>
          <p:nvPr/>
        </p:nvPicPr>
        <p:blipFill rotWithShape="1"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6420" y="783614"/>
            <a:ext cx="1944216" cy="2985311"/>
          </a:xfrm>
          <a:prstGeom prst="rect">
            <a:avLst/>
          </a:prstGeom>
        </p:spPr>
      </p:pic>
      <p:pic>
        <p:nvPicPr>
          <p:cNvPr id="16" name="Imagen 15" descr="images.jpg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4639" y="16850"/>
            <a:ext cx="1722657" cy="3675529"/>
          </a:xfrm>
          <a:prstGeom prst="rect">
            <a:avLst/>
          </a:prstGeom>
        </p:spPr>
      </p:pic>
      <p:pic>
        <p:nvPicPr>
          <p:cNvPr id="18" name="Imagen 17" descr="imgres.jpg"/>
          <p:cNvPicPr>
            <a:picLocks noChangeAspect="1"/>
          </p:cNvPicPr>
          <p:nvPr/>
        </p:nvPicPr>
        <p:blipFill rotWithShape="1"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58309" y="3733882"/>
            <a:ext cx="1329765" cy="2857500"/>
          </a:xfrm>
          <a:prstGeom prst="rect">
            <a:avLst/>
          </a:prstGeom>
        </p:spPr>
      </p:pic>
      <p:pic>
        <p:nvPicPr>
          <p:cNvPr id="19" name="Imagen 18" descr="images.jpg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500" y="3805890"/>
            <a:ext cx="1451052" cy="2883852"/>
          </a:xfrm>
          <a:prstGeom prst="rect">
            <a:avLst/>
          </a:prstGeom>
        </p:spPr>
      </p:pic>
      <p:pic>
        <p:nvPicPr>
          <p:cNvPr id="20" name="Imagen 19" descr="images.jpg"/>
          <p:cNvPicPr>
            <a:picLocks noChangeAspect="1"/>
          </p:cNvPicPr>
          <p:nvPr/>
        </p:nvPicPr>
        <p:blipFill rotWithShape="1"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93386" y="3802803"/>
            <a:ext cx="1434352" cy="2857500"/>
          </a:xfrm>
          <a:prstGeom prst="rect">
            <a:avLst/>
          </a:prstGeom>
        </p:spPr>
      </p:pic>
      <p:pic>
        <p:nvPicPr>
          <p:cNvPr id="21" name="Imagen 20" descr="images.jpg"/>
          <p:cNvPicPr>
            <a:picLocks noChangeAspect="1"/>
          </p:cNvPicPr>
          <p:nvPr/>
        </p:nvPicPr>
        <p:blipFill rotWithShape="1"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6141" y="4021914"/>
            <a:ext cx="1583765" cy="2717800"/>
          </a:xfrm>
          <a:prstGeom prst="rect">
            <a:avLst/>
          </a:prstGeom>
        </p:spPr>
      </p:pic>
      <p:pic>
        <p:nvPicPr>
          <p:cNvPr id="23" name="Imagen 22" descr="images.jpg"/>
          <p:cNvPicPr>
            <a:picLocks noChangeAspect="1"/>
          </p:cNvPicPr>
          <p:nvPr/>
        </p:nvPicPr>
        <p:blipFill rotWithShape="1"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74732" y="3661874"/>
            <a:ext cx="1539260" cy="2996952"/>
          </a:xfrm>
          <a:prstGeom prst="rect">
            <a:avLst/>
          </a:prstGeom>
        </p:spPr>
      </p:pic>
      <p:pic>
        <p:nvPicPr>
          <p:cNvPr id="26" name="Imagen 25" descr="images.jpg"/>
          <p:cNvPicPr>
            <a:picLocks noChangeAspect="1"/>
          </p:cNvPicPr>
          <p:nvPr/>
        </p:nvPicPr>
        <p:blipFill rotWithShape="1">
          <a:blip r:embed="rId1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2084" y="259588"/>
            <a:ext cx="1728192" cy="3451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51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Sedesol Juguetes Niñas maq coser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579" y="876300"/>
            <a:ext cx="11514667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Sedesol Juguetes Niñas licuador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11" y="95250"/>
            <a:ext cx="11819467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15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desol Juguetes Niñas maquillaje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11" y="76200"/>
            <a:ext cx="11819467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52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desol Juguetes Niños tractor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89248" y="0"/>
            <a:ext cx="89373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46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2762366" y="1943305"/>
            <a:ext cx="6688776" cy="3085896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r>
              <a:rPr lang="es-MX" sz="3600" b="1" dirty="0">
                <a:solidFill>
                  <a:schemeClr val="tx1">
                    <a:lumMod val="85000"/>
                    <a:lumOff val="15000"/>
                  </a:schemeClr>
                </a:solidFill>
                <a:ea typeface="Arial"/>
                <a:cs typeface="Arial"/>
              </a:rPr>
              <a:t>Influencia de la familia, el trabajo y la sociedad</a:t>
            </a:r>
          </a:p>
          <a:p>
            <a:endParaRPr lang="es-MX" sz="3600" b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  <a:p>
            <a:r>
              <a:rPr lang="es-MX" sz="3600" b="1" dirty="0">
                <a:solidFill>
                  <a:schemeClr val="tx1">
                    <a:lumMod val="85000"/>
                    <a:lumOff val="15000"/>
                  </a:schemeClr>
                </a:solidFill>
                <a:ea typeface="Arial"/>
                <a:cs typeface="Arial"/>
              </a:rPr>
              <a:t>en la creación de estrategias y ejecuciones publicitarias</a:t>
            </a:r>
          </a:p>
        </p:txBody>
      </p:sp>
      <p:sp>
        <p:nvSpPr>
          <p:cNvPr id="2" name="Rectángulo 1"/>
          <p:cNvSpPr/>
          <p:nvPr/>
        </p:nvSpPr>
        <p:spPr>
          <a:xfrm>
            <a:off x="2941374" y="5586520"/>
            <a:ext cx="6306077" cy="82775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914400">
              <a:spcBef>
                <a:spcPct val="0"/>
              </a:spcBef>
            </a:pPr>
            <a:r>
              <a:rPr lang="es-ES" sz="24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México</a:t>
            </a:r>
            <a:endParaRPr lang="es-ES" sz="2400" b="1" dirty="0">
              <a:solidFill>
                <a:srgbClr val="424E5E"/>
              </a:solidFill>
              <a:latin typeface="Arial"/>
              <a:ea typeface="Arial"/>
              <a:cs typeface="Arial"/>
            </a:endParaRPr>
          </a:p>
          <a:p>
            <a:pPr algn="ctr" defTabSz="914400">
              <a:spcBef>
                <a:spcPct val="0"/>
              </a:spcBef>
            </a:pPr>
            <a:r>
              <a:rPr lang="es-ES" sz="24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2 de julio de   2 0 2 0</a:t>
            </a:r>
            <a:endParaRPr lang="es-ES" sz="2400" b="1" dirty="0">
              <a:solidFill>
                <a:srgbClr val="424E5E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8" name="Imagen 7" descr="logo grande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01505" y="455305"/>
            <a:ext cx="1811775" cy="998676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037" y="325414"/>
            <a:ext cx="1817025" cy="1258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8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desol Juguetes Niños coch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2412" y="1587598"/>
            <a:ext cx="4611603" cy="5270403"/>
          </a:xfrm>
          <a:prstGeom prst="rect">
            <a:avLst/>
          </a:prstGeom>
        </p:spPr>
      </p:pic>
      <p:pic>
        <p:nvPicPr>
          <p:cNvPr id="3" name="Imagen 2" descr="Sedesol Juguetes Niños coche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4015" y="3400388"/>
            <a:ext cx="4414478" cy="3441207"/>
          </a:xfrm>
          <a:prstGeom prst="rect">
            <a:avLst/>
          </a:prstGeom>
        </p:spPr>
      </p:pic>
      <p:pic>
        <p:nvPicPr>
          <p:cNvPr id="5" name="Imagen 4" descr="Sedesol Juguetes Niños espadas.jpg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82953" y="50136"/>
            <a:ext cx="2673262" cy="4512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7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desol Juguetes Niños foot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309" y="1"/>
            <a:ext cx="103057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37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edesol Juguetes Niños Nerf-n-strike-eliteseries-pistola-rápido-juguetes-huelga-CS-18-Nerf-rifle-de-francotirador-pistola-de.jp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2412" y="0"/>
            <a:ext cx="9144000" cy="688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88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ñal de prohibido 1"/>
          <p:cNvSpPr/>
          <p:nvPr/>
        </p:nvSpPr>
        <p:spPr>
          <a:xfrm>
            <a:off x="3072378" y="0"/>
            <a:ext cx="7124700" cy="6934200"/>
          </a:xfrm>
          <a:prstGeom prst="noSmoking">
            <a:avLst>
              <a:gd name="adj" fmla="val 10340"/>
            </a:avLst>
          </a:prstGeom>
          <a:solidFill>
            <a:srgbClr val="FF00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solidFill>
                <a:schemeClr val="tx1"/>
              </a:solidFill>
            </a:endParaRPr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2584323" y="557893"/>
            <a:ext cx="2997328" cy="622390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Abnegada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Amable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Amamanta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Cambia </a:t>
            </a: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pañales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Cocinera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Conformista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Débil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Depresiva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Fiel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Guapa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Insegura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Lava </a:t>
            </a: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ropa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Llorona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Miedosa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Sensible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Sonriente</a:t>
            </a:r>
          </a:p>
          <a:p>
            <a:pPr algn="l">
              <a:lnSpc>
                <a:spcPts val="2400"/>
              </a:lnSpc>
            </a:pPr>
            <a:r>
              <a:rPr lang="es-ES_tradnl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</a:t>
            </a: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umisa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Tierna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Tímida</a:t>
            </a:r>
            <a:endParaRPr lang="es-ES_tradnl" sz="2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l">
              <a:lnSpc>
                <a:spcPts val="2400"/>
              </a:lnSpc>
            </a:pPr>
            <a:r>
              <a:rPr lang="es-ES_tradnl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Voluble</a:t>
            </a:r>
            <a:endParaRPr lang="es-MX" sz="2400" b="1" dirty="0">
              <a:solidFill>
                <a:schemeClr val="tx1">
                  <a:lumMod val="85000"/>
                  <a:lumOff val="15000"/>
                </a:schemeClr>
              </a:solidFill>
              <a:ea typeface="Arial"/>
              <a:cs typeface="Arial"/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7663427" y="423002"/>
            <a:ext cx="2900719" cy="6434998"/>
          </a:xfrm>
          <a:prstGeom prst="rect">
            <a:avLst/>
          </a:prstGeom>
          <a:noFill/>
        </p:spPr>
        <p:txBody>
          <a:bodyPr>
            <a:noAutofit/>
          </a:bodyPr>
          <a:lstStyle>
            <a:defPPr>
              <a:defRPr lang="es-ES"/>
            </a:defPPr>
            <a:lvl1pPr defTabSz="914400">
              <a:lnSpc>
                <a:spcPts val="2400"/>
              </a:lnSpc>
              <a:spcBef>
                <a:spcPct val="0"/>
              </a:spcBef>
              <a:buNone/>
              <a:defRPr sz="2400" b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_tradnl" dirty="0"/>
              <a:t>Audaz</a:t>
            </a:r>
          </a:p>
          <a:p>
            <a:pPr algn="r"/>
            <a:r>
              <a:rPr lang="es-ES_tradnl" dirty="0" smtClean="0"/>
              <a:t>Borracho</a:t>
            </a:r>
          </a:p>
          <a:p>
            <a:pPr algn="r"/>
            <a:r>
              <a:rPr lang="es-ES_tradnl" dirty="0" smtClean="0"/>
              <a:t>Bravucón</a:t>
            </a:r>
            <a:endParaRPr lang="es-ES_tradnl" dirty="0"/>
          </a:p>
          <a:p>
            <a:pPr algn="r"/>
            <a:r>
              <a:rPr lang="es-ES_tradnl" dirty="0"/>
              <a:t>Con iniciativa</a:t>
            </a:r>
          </a:p>
          <a:p>
            <a:pPr algn="r"/>
            <a:r>
              <a:rPr lang="es-ES_tradnl" dirty="0"/>
              <a:t>Creativo</a:t>
            </a:r>
          </a:p>
          <a:p>
            <a:pPr algn="r"/>
            <a:r>
              <a:rPr lang="es-ES_tradnl" dirty="0"/>
              <a:t>Decidido</a:t>
            </a:r>
          </a:p>
          <a:p>
            <a:pPr algn="r"/>
            <a:r>
              <a:rPr lang="es-ES_tradnl" dirty="0"/>
              <a:t>Feo</a:t>
            </a:r>
          </a:p>
          <a:p>
            <a:pPr algn="r"/>
            <a:r>
              <a:rPr lang="es-ES_tradnl" dirty="0"/>
              <a:t>Fuerte</a:t>
            </a:r>
          </a:p>
          <a:p>
            <a:pPr algn="r"/>
            <a:r>
              <a:rPr lang="es-ES_tradnl" dirty="0"/>
              <a:t>Formal</a:t>
            </a:r>
          </a:p>
          <a:p>
            <a:pPr algn="r"/>
            <a:r>
              <a:rPr lang="es-ES_tradnl" dirty="0"/>
              <a:t>Infiel</a:t>
            </a:r>
          </a:p>
          <a:p>
            <a:pPr algn="r"/>
            <a:r>
              <a:rPr lang="es-ES_tradnl" dirty="0"/>
              <a:t>Inteligente</a:t>
            </a:r>
          </a:p>
          <a:p>
            <a:pPr algn="r"/>
            <a:r>
              <a:rPr lang="es-ES_tradnl" dirty="0" smtClean="0"/>
              <a:t>Irresponsable</a:t>
            </a:r>
          </a:p>
          <a:p>
            <a:pPr algn="r"/>
            <a:r>
              <a:rPr lang="es-ES_tradnl" dirty="0" smtClean="0"/>
              <a:t>Libre</a:t>
            </a:r>
            <a:endParaRPr lang="es-ES_tradnl" dirty="0"/>
          </a:p>
          <a:p>
            <a:pPr algn="r"/>
            <a:r>
              <a:rPr lang="es-ES_tradnl" dirty="0"/>
              <a:t>Líder</a:t>
            </a:r>
          </a:p>
          <a:p>
            <a:pPr algn="r"/>
            <a:r>
              <a:rPr lang="es-ES_tradnl" dirty="0"/>
              <a:t>Productivo</a:t>
            </a:r>
          </a:p>
          <a:p>
            <a:pPr algn="r"/>
            <a:r>
              <a:rPr lang="es-ES_tradnl" dirty="0"/>
              <a:t>Proveedor</a:t>
            </a:r>
          </a:p>
          <a:p>
            <a:pPr algn="r"/>
            <a:r>
              <a:rPr lang="es-ES_tradnl" dirty="0"/>
              <a:t>Racional</a:t>
            </a:r>
          </a:p>
          <a:p>
            <a:pPr algn="r"/>
            <a:r>
              <a:rPr lang="es-ES_tradnl" dirty="0"/>
              <a:t>Serio</a:t>
            </a:r>
          </a:p>
          <a:p>
            <a:pPr algn="r"/>
            <a:r>
              <a:rPr lang="es-ES_tradnl" dirty="0"/>
              <a:t>Torpe</a:t>
            </a:r>
          </a:p>
          <a:p>
            <a:pPr algn="r"/>
            <a:r>
              <a:rPr lang="es-ES_tradnl" dirty="0"/>
              <a:t>Valiente</a:t>
            </a:r>
          </a:p>
          <a:p>
            <a:pPr algn="r"/>
            <a:r>
              <a:rPr lang="es-ES_tradnl" dirty="0"/>
              <a:t>Violento</a:t>
            </a: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2584322" y="-885"/>
            <a:ext cx="2573508" cy="54615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s-ES_tradnl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Mujer</a:t>
            </a:r>
            <a:endParaRPr lang="es-MX" sz="3600" b="1" dirty="0">
              <a:solidFill>
                <a:schemeClr val="tx1">
                  <a:lumMod val="95000"/>
                  <a:lumOff val="5000"/>
                </a:schemeClr>
              </a:solidFill>
              <a:ea typeface="Arial"/>
              <a:cs typeface="Arial"/>
            </a:endParaRPr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7663428" y="-70225"/>
            <a:ext cx="2900718" cy="54615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_tradnl" sz="3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Hombre</a:t>
            </a:r>
            <a:endParaRPr lang="es-MX" sz="3600" b="1" dirty="0">
              <a:solidFill>
                <a:schemeClr val="tx1">
                  <a:lumMod val="95000"/>
                  <a:lumOff val="5000"/>
                </a:schemeClr>
              </a:solidFill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809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5543550" y="5524499"/>
            <a:ext cx="6115050" cy="896925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" b="1" dirty="0" smtClean="0">
                <a:solidFill>
                  <a:srgbClr val="424E5E"/>
                </a:solidFill>
                <a:ea typeface="Arial"/>
                <a:cs typeface="Arial"/>
              </a:rPr>
              <a:t>Por aprender en 2020</a:t>
            </a:r>
            <a:endParaRPr lang="es-MX" b="1" dirty="0">
              <a:solidFill>
                <a:srgbClr val="424E5E"/>
              </a:solidFill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865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0271" y="1481820"/>
            <a:ext cx="4078573" cy="2227792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62619" y="4019550"/>
            <a:ext cx="4010026" cy="2262066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8021" y="2883640"/>
            <a:ext cx="6533918" cy="3566430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>
          <a:xfrm>
            <a:off x="8658226" y="4851909"/>
            <a:ext cx="1295400" cy="866775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Elipse 8"/>
          <p:cNvSpPr/>
          <p:nvPr/>
        </p:nvSpPr>
        <p:spPr>
          <a:xfrm>
            <a:off x="7686674" y="5213860"/>
            <a:ext cx="904875" cy="71437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Elipse 9"/>
          <p:cNvSpPr/>
          <p:nvPr/>
        </p:nvSpPr>
        <p:spPr>
          <a:xfrm>
            <a:off x="8658225" y="3699385"/>
            <a:ext cx="1219200" cy="71437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Elipse 10"/>
          <p:cNvSpPr/>
          <p:nvPr/>
        </p:nvSpPr>
        <p:spPr>
          <a:xfrm>
            <a:off x="10320557" y="3747011"/>
            <a:ext cx="1219200" cy="71437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Elipse 11"/>
          <p:cNvSpPr/>
          <p:nvPr/>
        </p:nvSpPr>
        <p:spPr>
          <a:xfrm>
            <a:off x="10029825" y="5956809"/>
            <a:ext cx="1409700" cy="714374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Elipse 12"/>
          <p:cNvSpPr/>
          <p:nvPr/>
        </p:nvSpPr>
        <p:spPr>
          <a:xfrm>
            <a:off x="1572987" y="1957388"/>
            <a:ext cx="3675857" cy="1530650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Elipse 13"/>
          <p:cNvSpPr/>
          <p:nvPr/>
        </p:nvSpPr>
        <p:spPr>
          <a:xfrm>
            <a:off x="2444159" y="4019550"/>
            <a:ext cx="2099265" cy="2229283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3760" y="694108"/>
            <a:ext cx="3392130" cy="1887793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183" y="312836"/>
            <a:ext cx="3092467" cy="171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243" y="821611"/>
            <a:ext cx="4870338" cy="2129741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243" y="3574336"/>
            <a:ext cx="4876800" cy="2448688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4542" y="2482683"/>
            <a:ext cx="4442142" cy="1853344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0295" y="316613"/>
            <a:ext cx="4468737" cy="188615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4541" y="4603133"/>
            <a:ext cx="4397829" cy="193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5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797" y="571733"/>
            <a:ext cx="5311964" cy="230651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9797" y="3978610"/>
            <a:ext cx="5311964" cy="2411351"/>
          </a:xfrm>
          <a:prstGeom prst="rect">
            <a:avLst/>
          </a:prstGeom>
        </p:spPr>
      </p:pic>
      <p:pic>
        <p:nvPicPr>
          <p:cNvPr id="6" name="Imagen 5" descr="Sedesol Juguetes Niños Nerf-n-strike-eliteseries-pistola-rápido-juguetes-huelga-CS-18-Nerf-rifle-de-francotirador-pistola-de.jp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9449" y="3341736"/>
            <a:ext cx="3923895" cy="295524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98417" y="571733"/>
            <a:ext cx="5349095" cy="2324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71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contenido 2"/>
          <p:cNvSpPr txBox="1">
            <a:spLocks/>
          </p:cNvSpPr>
          <p:nvPr/>
        </p:nvSpPr>
        <p:spPr>
          <a:xfrm>
            <a:off x="627063" y="3429001"/>
            <a:ext cx="6394223" cy="27622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60"/>
              </a:spcBef>
              <a:buClr>
                <a:prstClr val="black"/>
              </a:buClr>
              <a:buSzPct val="100000"/>
            </a:pPr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L</a:t>
            </a:r>
            <a:r>
              <a:rPr lang="es-MX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a publicidad es excluyente cuando se usan etiquetas que definen metas, expectativas y evolución diferente para las personas en función de su color de piel, oficio, sexo</a:t>
            </a:r>
            <a:r>
              <a:rPr lang="es-MX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.</a:t>
            </a:r>
            <a:endParaRPr lang="es-MX" dirty="0" smtClean="0">
              <a:solidFill>
                <a:schemeClr val="tx1">
                  <a:lumMod val="85000"/>
                  <a:lumOff val="15000"/>
                </a:schemeClr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63" y="427086"/>
            <a:ext cx="4876800" cy="2552700"/>
          </a:xfrm>
          <a:prstGeom prst="rect">
            <a:avLst/>
          </a:prstGeom>
        </p:spPr>
      </p:pic>
      <p:sp>
        <p:nvSpPr>
          <p:cNvPr id="9" name="Elipse 8"/>
          <p:cNvSpPr/>
          <p:nvPr/>
        </p:nvSpPr>
        <p:spPr>
          <a:xfrm>
            <a:off x="2266950" y="1950468"/>
            <a:ext cx="2112963" cy="94881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34125" y="741411"/>
            <a:ext cx="5181600" cy="192405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70807" y="3513365"/>
            <a:ext cx="4047021" cy="267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44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4953000" y="3867149"/>
            <a:ext cx="5943600" cy="2343151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" sz="4000" b="1" dirty="0" smtClean="0">
                <a:solidFill>
                  <a:srgbClr val="424E5E"/>
                </a:solidFill>
                <a:ea typeface="Arial"/>
                <a:cs typeface="Arial"/>
              </a:rPr>
              <a:t>Aún </a:t>
            </a:r>
            <a:r>
              <a:rPr lang="es-ES" sz="4000" b="1" dirty="0">
                <a:solidFill>
                  <a:srgbClr val="424E5E"/>
                </a:solidFill>
                <a:ea typeface="Arial"/>
                <a:cs typeface="Arial"/>
              </a:rPr>
              <a:t>nos falta </a:t>
            </a:r>
            <a:r>
              <a:rPr lang="es-ES" sz="4000" b="1" dirty="0" smtClean="0">
                <a:solidFill>
                  <a:srgbClr val="424E5E"/>
                </a:solidFill>
                <a:ea typeface="Arial"/>
                <a:cs typeface="Arial"/>
              </a:rPr>
              <a:t>pero ya </a:t>
            </a:r>
          </a:p>
          <a:p>
            <a:pPr algn="r"/>
            <a:endParaRPr lang="es-ES" sz="4000" b="1" dirty="0">
              <a:solidFill>
                <a:srgbClr val="424E5E"/>
              </a:solidFill>
              <a:ea typeface="Arial"/>
              <a:cs typeface="Arial"/>
            </a:endParaRPr>
          </a:p>
          <a:p>
            <a:pPr algn="r"/>
            <a:r>
              <a:rPr lang="es-ES" sz="4000" b="1" dirty="0" smtClean="0">
                <a:solidFill>
                  <a:srgbClr val="424E5E"/>
                </a:solidFill>
                <a:ea typeface="Arial"/>
                <a:cs typeface="Arial"/>
              </a:rPr>
              <a:t>empezamos a cambiar</a:t>
            </a:r>
            <a:endParaRPr lang="es-MX" sz="4000" b="1" dirty="0">
              <a:solidFill>
                <a:srgbClr val="F94461"/>
              </a:solidFill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517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Alma f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2201" y="1773189"/>
            <a:ext cx="1943710" cy="25037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3" name="Rectángulo 2"/>
          <p:cNvSpPr/>
          <p:nvPr/>
        </p:nvSpPr>
        <p:spPr>
          <a:xfrm>
            <a:off x="4643044" y="1677977"/>
            <a:ext cx="2129583" cy="2687746"/>
          </a:xfrm>
          <a:prstGeom prst="rect">
            <a:avLst/>
          </a:prstGeom>
          <a:noFill/>
          <a:ln w="38100">
            <a:solidFill>
              <a:srgbClr val="424E5E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s-ES_tradnl" dirty="0" smtClean="0">
                <a:solidFill>
                  <a:prstClr val="white"/>
                </a:solidFill>
                <a:latin typeface="Arial"/>
              </a:rPr>
              <a:t>---</a:t>
            </a:r>
            <a:endParaRPr lang="es-ES_tradnl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264594" y="1551228"/>
            <a:ext cx="4074703" cy="5306771"/>
          </a:xfrm>
          <a:prstGeom prst="rect">
            <a:avLst/>
          </a:prstGeom>
          <a:noFill/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Arial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ES_tradnl" sz="2400" b="1" dirty="0" smtClean="0">
                <a:solidFill>
                  <a:srgbClr val="424E5E"/>
                </a:solidFill>
                <a:ea typeface="Arial"/>
                <a:cs typeface="Arial"/>
              </a:rPr>
              <a:t>@</a:t>
            </a:r>
            <a:r>
              <a:rPr lang="es-ES_tradnl" sz="2400" b="1" dirty="0">
                <a:solidFill>
                  <a:srgbClr val="424E5E"/>
                </a:solidFill>
                <a:ea typeface="Arial"/>
                <a:cs typeface="Arial"/>
              </a:rPr>
              <a:t>almaalvarez9</a:t>
            </a:r>
            <a:endParaRPr lang="es-ES_tradnl" sz="2400" dirty="0">
              <a:solidFill>
                <a:prstClr val="black"/>
              </a:solidFill>
              <a:ea typeface="Arial"/>
              <a:cs typeface="Arial"/>
            </a:endParaRPr>
          </a:p>
          <a:p>
            <a:pPr marL="180975" indent="-180975"/>
            <a:r>
              <a:rPr lang="es-ES_tradnl" sz="2400" b="1" dirty="0" smtClean="0">
                <a:solidFill>
                  <a:srgbClr val="424E5E"/>
                </a:solidFill>
                <a:ea typeface="Arial"/>
                <a:cs typeface="Arial"/>
              </a:rPr>
              <a:t>Filosofía (UP </a:t>
            </a:r>
            <a:r>
              <a:rPr lang="es-ES_tradnl" sz="2400" b="1" dirty="0" err="1" smtClean="0">
                <a:solidFill>
                  <a:srgbClr val="424E5E"/>
                </a:solidFill>
                <a:ea typeface="Arial"/>
                <a:cs typeface="Arial"/>
              </a:rPr>
              <a:t>Mixcoac</a:t>
            </a:r>
            <a:r>
              <a:rPr lang="es-ES_tradnl" sz="2400" b="1" dirty="0" smtClean="0">
                <a:solidFill>
                  <a:srgbClr val="424E5E"/>
                </a:solidFill>
                <a:ea typeface="Arial"/>
                <a:cs typeface="Arial"/>
              </a:rPr>
              <a:t>), </a:t>
            </a:r>
            <a:r>
              <a:rPr lang="es-ES_tradnl" sz="2400" dirty="0" smtClean="0">
                <a:solidFill>
                  <a:prstClr val="black"/>
                </a:solidFill>
                <a:ea typeface="Arial"/>
                <a:cs typeface="Arial"/>
              </a:rPr>
              <a:t>Administración Pública </a:t>
            </a:r>
            <a:r>
              <a:rPr lang="es-ES_tradnl" sz="2400" dirty="0">
                <a:solidFill>
                  <a:prstClr val="black"/>
                </a:solidFill>
                <a:ea typeface="Arial"/>
                <a:cs typeface="Arial"/>
              </a:rPr>
              <a:t>(Master INAP</a:t>
            </a:r>
            <a:r>
              <a:rPr lang="es-ES_tradnl" sz="2400" dirty="0" smtClean="0">
                <a:solidFill>
                  <a:prstClr val="black"/>
                </a:solidFill>
                <a:ea typeface="Arial"/>
                <a:cs typeface="Arial"/>
              </a:rPr>
              <a:t>).</a:t>
            </a:r>
          </a:p>
          <a:p>
            <a:pPr marL="180975" indent="-180975"/>
            <a:r>
              <a:rPr lang="es-ES_tradnl" sz="2400" b="1" dirty="0" smtClean="0">
                <a:solidFill>
                  <a:srgbClr val="424E5E"/>
                </a:solidFill>
                <a:ea typeface="Arial"/>
                <a:cs typeface="Arial"/>
              </a:rPr>
              <a:t>SEGOB (RTC)</a:t>
            </a:r>
            <a:r>
              <a:rPr lang="es-ES_tradnl" sz="2400" dirty="0" smtClean="0">
                <a:solidFill>
                  <a:prstClr val="black"/>
                </a:solidFill>
                <a:ea typeface="Arial"/>
                <a:cs typeface="Arial"/>
              </a:rPr>
              <a:t>. Revisora de </a:t>
            </a:r>
            <a:r>
              <a:rPr lang="es-ES_tradnl" sz="2400" dirty="0" err="1" smtClean="0">
                <a:solidFill>
                  <a:prstClr val="black"/>
                </a:solidFill>
                <a:ea typeface="Arial"/>
                <a:cs typeface="Arial"/>
              </a:rPr>
              <a:t>videogramas</a:t>
            </a:r>
            <a:r>
              <a:rPr lang="es-ES_tradnl" sz="2400" dirty="0" smtClean="0">
                <a:solidFill>
                  <a:prstClr val="black"/>
                </a:solidFill>
                <a:ea typeface="Arial"/>
                <a:cs typeface="Arial"/>
              </a:rPr>
              <a:t>. Supervisora de filmes internacionales. Jefa de Tiempos Oficiales.</a:t>
            </a:r>
          </a:p>
          <a:p>
            <a:pPr marL="180975" indent="-180975"/>
            <a:r>
              <a:rPr lang="es-ES_tradnl" sz="2400" b="1" dirty="0" smtClean="0">
                <a:solidFill>
                  <a:srgbClr val="424E5E"/>
                </a:solidFill>
                <a:ea typeface="Arial"/>
                <a:cs typeface="Arial"/>
              </a:rPr>
              <a:t>IMCINE</a:t>
            </a:r>
            <a:r>
              <a:rPr lang="es-ES_tradnl" sz="2400" dirty="0">
                <a:solidFill>
                  <a:prstClr val="black"/>
                </a:solidFill>
                <a:ea typeface="Arial"/>
                <a:cs typeface="Arial"/>
              </a:rPr>
              <a:t>. Revisora </a:t>
            </a:r>
            <a:r>
              <a:rPr lang="es-ES_tradnl" sz="2400" dirty="0" smtClean="0">
                <a:solidFill>
                  <a:prstClr val="black"/>
                </a:solidFill>
                <a:ea typeface="Arial"/>
                <a:cs typeface="Arial"/>
              </a:rPr>
              <a:t>de guiones cinematográficos.</a:t>
            </a:r>
          </a:p>
          <a:p>
            <a:pPr marL="180975" indent="-180975"/>
            <a:r>
              <a:rPr lang="es-ES_tradnl" sz="2400" b="1" dirty="0" err="1">
                <a:solidFill>
                  <a:srgbClr val="424E5E"/>
                </a:solidFill>
                <a:ea typeface="Arial"/>
                <a:cs typeface="Arial"/>
              </a:rPr>
              <a:t>Conafor</a:t>
            </a:r>
            <a:r>
              <a:rPr lang="es-ES_tradnl" sz="2400" dirty="0">
                <a:solidFill>
                  <a:prstClr val="black"/>
                </a:solidFill>
                <a:ea typeface="Arial"/>
                <a:cs typeface="Arial"/>
              </a:rPr>
              <a:t>. Directora de Producción e Información.</a:t>
            </a:r>
          </a:p>
        </p:txBody>
      </p:sp>
      <p:sp>
        <p:nvSpPr>
          <p:cNvPr id="6" name="Marcador de contenido 2"/>
          <p:cNvSpPr txBox="1">
            <a:spLocks/>
          </p:cNvSpPr>
          <p:nvPr/>
        </p:nvSpPr>
        <p:spPr>
          <a:xfrm>
            <a:off x="7267430" y="1582888"/>
            <a:ext cx="4639164" cy="504651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975" indent="-180975"/>
            <a:r>
              <a:rPr lang="es-ES_tradnl" sz="2400" b="1" dirty="0" err="1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Semarnat</a:t>
            </a:r>
            <a:r>
              <a:rPr lang="es-ES_tradnl" sz="2400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. DGA Participación Social y Equidad.</a:t>
            </a:r>
          </a:p>
          <a:p>
            <a:pPr marL="180975" indent="-180975"/>
            <a:r>
              <a:rPr lang="es-ES_tradnl" sz="24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SEGOB</a:t>
            </a:r>
            <a:r>
              <a:rPr lang="es-ES_tradnl" sz="2400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. Directora General de Medios Impresos.</a:t>
            </a:r>
          </a:p>
          <a:p>
            <a:pPr marL="180975" indent="-180975"/>
            <a:r>
              <a:rPr lang="es-ES_tradnl" sz="2400" b="1" dirty="0" err="1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Províctima</a:t>
            </a:r>
            <a:r>
              <a:rPr lang="es-ES_tradnl" sz="2400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. Directora General de Comunicación Social.</a:t>
            </a:r>
          </a:p>
          <a:p>
            <a:pPr marL="180975" indent="-180975"/>
            <a:r>
              <a:rPr lang="es-ES_tradnl" sz="24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Publicaciones</a:t>
            </a:r>
            <a:r>
              <a:rPr lang="es-ES_tradnl" sz="2400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, talleres, conferencias y cursos de Derechos Humanos, Género y Comunicación.</a:t>
            </a:r>
          </a:p>
          <a:p>
            <a:pPr marL="180975" indent="-180975"/>
            <a:r>
              <a:rPr lang="es-ES" sz="24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Socia fundadora </a:t>
            </a:r>
            <a:r>
              <a:rPr lang="es-ES" sz="2400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MÁSPROYECTOS. 13,450 personas capacitadas.</a:t>
            </a:r>
            <a:endParaRPr lang="es-ES" sz="2400" dirty="0">
              <a:solidFill>
                <a:prstClr val="black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274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4974" y="294050"/>
            <a:ext cx="4451001" cy="2225500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8285" y="877065"/>
            <a:ext cx="3888231" cy="22255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-130625" y="-165606"/>
            <a:ext cx="6972296" cy="7311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Inclusión</a:t>
            </a:r>
            <a:endParaRPr lang="es-MX" sz="4800" b="1" dirty="0">
              <a:solidFill>
                <a:srgbClr val="424E5E"/>
              </a:solidFill>
              <a:ea typeface="Arial"/>
              <a:cs typeface="Arial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/>
          <a:srcRect l="14579" t="38734" r="48760" b="36342"/>
          <a:stretch/>
        </p:blipFill>
        <p:spPr>
          <a:xfrm>
            <a:off x="562020" y="4846474"/>
            <a:ext cx="4468484" cy="170803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/>
          <a:srcRect l="14334" t="32606" r="49362" b="31176"/>
          <a:stretch/>
        </p:blipFill>
        <p:spPr>
          <a:xfrm>
            <a:off x="176664" y="1485331"/>
            <a:ext cx="4425043" cy="248194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6"/>
          <a:srcRect l="13932" t="32129" r="48559" b="30938"/>
          <a:stretch/>
        </p:blipFill>
        <p:spPr>
          <a:xfrm>
            <a:off x="6400799" y="3967274"/>
            <a:ext cx="4572001" cy="2530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4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 txBox="1">
            <a:spLocks/>
          </p:cNvSpPr>
          <p:nvPr/>
        </p:nvSpPr>
        <p:spPr>
          <a:xfrm>
            <a:off x="-130625" y="428844"/>
            <a:ext cx="6972296" cy="85679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s-ES" sz="4800" b="1" dirty="0">
                <a:solidFill>
                  <a:srgbClr val="424E5E">
                    <a:alpha val="8000"/>
                  </a:srgbClr>
                </a:solidFill>
                <a:ea typeface="Arial"/>
                <a:cs typeface="Arial"/>
              </a:rPr>
              <a:t>#</a:t>
            </a:r>
            <a:r>
              <a:rPr lang="es-ES" sz="4800" b="1" dirty="0" err="1">
                <a:solidFill>
                  <a:srgbClr val="424E5E">
                    <a:alpha val="8000"/>
                  </a:srgbClr>
                </a:solidFill>
                <a:ea typeface="Arial"/>
                <a:cs typeface="Arial"/>
              </a:rPr>
              <a:t>EmpleoJustoEnCasa</a:t>
            </a:r>
            <a:endParaRPr lang="es-ES" sz="4800" b="1" dirty="0">
              <a:solidFill>
                <a:srgbClr val="424E5E">
                  <a:alpha val="8000"/>
                </a:srgbClr>
              </a:solidFill>
              <a:ea typeface="Arial"/>
              <a:cs typeface="Arial"/>
            </a:endParaRP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-130625" y="-165606"/>
            <a:ext cx="6972296" cy="73111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l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#</a:t>
            </a:r>
            <a:r>
              <a:rPr lang="es-ES" sz="4800" b="1" dirty="0" err="1" smtClean="0">
                <a:solidFill>
                  <a:srgbClr val="424E5E"/>
                </a:solidFill>
                <a:ea typeface="Arial"/>
                <a:cs typeface="Arial"/>
              </a:rPr>
              <a:t>EmpleoJustoEnCasa</a:t>
            </a:r>
            <a:endParaRPr lang="es-MX" sz="4800" b="1" dirty="0">
              <a:solidFill>
                <a:srgbClr val="424E5E"/>
              </a:solidFill>
              <a:ea typeface="Arial"/>
              <a:cs typeface="Arial"/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6616364" y="1850279"/>
            <a:ext cx="5042236" cy="21388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s-MX" altLang="es-MX" b="1" dirty="0" err="1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Effie</a:t>
            </a:r>
            <a:r>
              <a:rPr lang="es-MX" altLang="es-MX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 2019 Oro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endParaRPr lang="es-MX" sz="3200" b="1" dirty="0">
              <a:solidFill>
                <a:srgbClr val="424E5E"/>
              </a:solidFill>
              <a:latin typeface="Arial"/>
              <a:ea typeface="Arial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/>
              <a:buNone/>
            </a:pPr>
            <a:r>
              <a:rPr lang="es-MX" sz="32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Trabajadoras del hogar</a:t>
            </a:r>
            <a:endParaRPr lang="es-ES_tradnl" sz="3200" b="1" dirty="0">
              <a:solidFill>
                <a:srgbClr val="424E5E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4971" y="4709229"/>
            <a:ext cx="5731329" cy="195942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4541" y="1583870"/>
            <a:ext cx="5355773" cy="31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07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538842" y="2800350"/>
            <a:ext cx="5715001" cy="253365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ES_tradnl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8" name="CuadroTexto 7"/>
          <p:cNvSpPr txBox="1"/>
          <p:nvPr/>
        </p:nvSpPr>
        <p:spPr>
          <a:xfrm>
            <a:off x="786492" y="2937647"/>
            <a:ext cx="5200650" cy="224676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es-MX" sz="2800" b="1" dirty="0" smtClean="0">
                <a:solidFill>
                  <a:srgbClr val="FF0000"/>
                </a:solidFill>
                <a:latin typeface="Arial"/>
                <a:ea typeface="Arial"/>
                <a:cs typeface="Arial"/>
              </a:rPr>
              <a:t>Evitemos:</a:t>
            </a:r>
          </a:p>
          <a:p>
            <a:pPr algn="ctr" defTabSz="914400"/>
            <a:r>
              <a:rPr lang="es-MX" sz="2800" b="1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que </a:t>
            </a:r>
            <a:r>
              <a:rPr lang="es-MX" sz="2800" b="1" dirty="0">
                <a:solidFill>
                  <a:prstClr val="black"/>
                </a:solidFill>
                <a:latin typeface="Arial"/>
                <a:ea typeface="Arial"/>
                <a:cs typeface="Arial"/>
              </a:rPr>
              <a:t>las </a:t>
            </a:r>
            <a:r>
              <a:rPr lang="es-MX" sz="2800" b="1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mujeres desempeñen papeles asociados con lo Reproductivo y los hombres con lo</a:t>
            </a:r>
            <a:r>
              <a:rPr lang="es-MX" sz="2800" b="1" dirty="0">
                <a:solidFill>
                  <a:prstClr val="black"/>
                </a:solidFill>
                <a:latin typeface="Arial"/>
                <a:ea typeface="Arial"/>
                <a:cs typeface="Arial"/>
              </a:rPr>
              <a:t> </a:t>
            </a:r>
            <a:r>
              <a:rPr lang="es-MX" sz="2800" b="1" dirty="0" smtClean="0">
                <a:solidFill>
                  <a:prstClr val="black"/>
                </a:solidFill>
                <a:latin typeface="Arial"/>
                <a:ea typeface="Arial"/>
                <a:cs typeface="Arial"/>
              </a:rPr>
              <a:t>Productivo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842" y="393808"/>
            <a:ext cx="5715001" cy="195942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8500" y="1678322"/>
            <a:ext cx="4667250" cy="2552700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7048501" y="5048250"/>
            <a:ext cx="4667250" cy="11430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ES_tradnl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7296150" y="5167944"/>
            <a:ext cx="4247197" cy="95410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4400"/>
            <a:r>
              <a:rPr lang="es-MX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ea typeface="Arial"/>
                <a:cs typeface="Arial"/>
              </a:rPr>
              <a:t>Inclusión étnica y cultural</a:t>
            </a:r>
          </a:p>
        </p:txBody>
      </p:sp>
    </p:spTree>
    <p:extLst>
      <p:ext uri="{BB962C8B-B14F-4D97-AF65-F5344CB8AC3E}">
        <p14:creationId xmlns:p14="http://schemas.microsoft.com/office/powerpoint/2010/main" val="29646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ashHorz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6421234" y="4107460"/>
            <a:ext cx="4545685" cy="209455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ES_tradnl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5" name="Marcador de contenido 2"/>
          <p:cNvSpPr txBox="1">
            <a:spLocks/>
          </p:cNvSpPr>
          <p:nvPr/>
        </p:nvSpPr>
        <p:spPr>
          <a:xfrm>
            <a:off x="6453453" y="4493364"/>
            <a:ext cx="4437266" cy="1499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MX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Sensibilización sobre responsabilidad - alcohol</a:t>
            </a:r>
            <a:endParaRPr lang="es-MX" dirty="0" smtClean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7231" y="3992209"/>
            <a:ext cx="4514850" cy="252937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5012" y="666750"/>
            <a:ext cx="4514850" cy="2533650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6421234" y="1092655"/>
            <a:ext cx="4545685" cy="209455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s-ES_tradnl" dirty="0">
              <a:solidFill>
                <a:prstClr val="white"/>
              </a:solidFill>
              <a:latin typeface="Arial"/>
            </a:endParaRPr>
          </a:p>
        </p:txBody>
      </p:sp>
      <p:sp>
        <p:nvSpPr>
          <p:cNvPr id="11" name="Marcador de contenido 2"/>
          <p:cNvSpPr txBox="1">
            <a:spLocks/>
          </p:cNvSpPr>
          <p:nvPr/>
        </p:nvSpPr>
        <p:spPr>
          <a:xfrm>
            <a:off x="6453453" y="1840509"/>
            <a:ext cx="4437266" cy="8264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s-MX" b="1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Diversidad étnica</a:t>
            </a:r>
            <a:endParaRPr lang="es-MX" dirty="0" smtClean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466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4476750" y="4903626"/>
            <a:ext cx="7147407" cy="1611474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El Coronavirus nos enfrentó con la realidad</a:t>
            </a:r>
            <a:endParaRPr lang="es-ES" sz="4800" b="1" dirty="0">
              <a:solidFill>
                <a:srgbClr val="C00000"/>
              </a:solidFill>
              <a:ea typeface="Arial"/>
              <a:cs typeface="Arial"/>
            </a:endParaRPr>
          </a:p>
        </p:txBody>
      </p:sp>
      <p:pic>
        <p:nvPicPr>
          <p:cNvPr id="4" name="Picture 3" descr="puntomati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0412" y="304801"/>
            <a:ext cx="4756271" cy="4705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701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2772481" y="1530093"/>
            <a:ext cx="6681911" cy="584776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es-ES" sz="3200" b="1" dirty="0" smtClean="0">
                <a:solidFill>
                  <a:srgbClr val="424E5E"/>
                </a:solidFill>
                <a:latin typeface="Arial"/>
                <a:ea typeface="Arial"/>
                <a:cs typeface="Arial"/>
              </a:rPr>
              <a:t>Gracias</a:t>
            </a:r>
            <a:endParaRPr lang="es-ES" sz="3200" b="1" dirty="0">
              <a:solidFill>
                <a:srgbClr val="424E5E"/>
              </a:solidFill>
              <a:latin typeface="Arial"/>
              <a:ea typeface="Arial"/>
              <a:cs typeface="Arial"/>
            </a:endParaRPr>
          </a:p>
        </p:txBody>
      </p:sp>
      <p:grpSp>
        <p:nvGrpSpPr>
          <p:cNvPr id="4" name="Agrupar 1"/>
          <p:cNvGrpSpPr>
            <a:grpSpLocks/>
          </p:cNvGrpSpPr>
          <p:nvPr/>
        </p:nvGrpSpPr>
        <p:grpSpPr bwMode="auto">
          <a:xfrm>
            <a:off x="2247607" y="2546058"/>
            <a:ext cx="7702131" cy="2462212"/>
            <a:chOff x="1156094" y="3520703"/>
            <a:chExt cx="6456601" cy="2463570"/>
          </a:xfrm>
          <a:solidFill>
            <a:srgbClr val="FFFFFF"/>
          </a:solidFill>
        </p:grpSpPr>
        <p:sp>
          <p:nvSpPr>
            <p:cNvPr id="5" name="Rectángulo 4"/>
            <p:cNvSpPr>
              <a:spLocks noChangeArrowheads="1"/>
            </p:cNvSpPr>
            <p:nvPr/>
          </p:nvSpPr>
          <p:spPr bwMode="auto">
            <a:xfrm>
              <a:off x="1156094" y="3520703"/>
              <a:ext cx="3796027" cy="24635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defTabSz="914400"/>
              <a:r>
                <a:rPr lang="es-ES" sz="2200" dirty="0" smtClean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www.masproyectos.org</a:t>
              </a:r>
            </a:p>
            <a:p>
              <a:pPr defTabSz="914400"/>
              <a:r>
                <a:rPr lang="es-ES" sz="2200" dirty="0" smtClean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        @</a:t>
              </a:r>
              <a:r>
                <a:rPr lang="es-ES" sz="2200" dirty="0" err="1" smtClean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MASProyectosSC</a:t>
              </a:r>
              <a:endParaRPr lang="es-ES" sz="2200" dirty="0">
                <a:solidFill>
                  <a:prstClr val="black"/>
                </a:solidFill>
                <a:latin typeface="Arial"/>
                <a:ea typeface="Arial"/>
                <a:cs typeface="Arial"/>
              </a:endParaRPr>
            </a:p>
            <a:p>
              <a:pPr defTabSz="914400"/>
              <a:r>
                <a:rPr lang="es-E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 </a:t>
              </a:r>
            </a:p>
            <a:p>
              <a:pPr defTabSz="914400"/>
              <a:endParaRPr lang="es-ES" sz="2200" dirty="0">
                <a:solidFill>
                  <a:prstClr val="black"/>
                </a:solidFill>
                <a:latin typeface="Arial"/>
                <a:ea typeface="Arial"/>
                <a:cs typeface="Arial"/>
              </a:endParaRPr>
            </a:p>
            <a:p>
              <a:pPr defTabSz="914400"/>
              <a:r>
                <a:rPr lang="es-E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alma.alvarez@masproyectos.org</a:t>
              </a:r>
            </a:p>
            <a:p>
              <a:pPr defTabSz="914400"/>
              <a:r>
                <a:rPr lang="es-E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        </a:t>
              </a:r>
              <a:r>
                <a:rPr lang="es-ES" sz="2200" dirty="0" smtClean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 @</a:t>
              </a:r>
              <a:r>
                <a:rPr lang="es-E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almaalvarez9</a:t>
              </a:r>
            </a:p>
            <a:p>
              <a:pPr defTabSz="914400"/>
              <a:endParaRPr lang="es-ES" sz="2200" dirty="0">
                <a:solidFill>
                  <a:prstClr val="black"/>
                </a:solidFill>
                <a:latin typeface="Arial"/>
                <a:ea typeface="Arial"/>
                <a:cs typeface="Arial"/>
              </a:endParaRPr>
            </a:p>
          </p:txBody>
        </p:sp>
        <p:sp>
          <p:nvSpPr>
            <p:cNvPr id="6" name="Rectángulo 5"/>
            <p:cNvSpPr>
              <a:spLocks noChangeArrowheads="1"/>
            </p:cNvSpPr>
            <p:nvPr/>
          </p:nvSpPr>
          <p:spPr bwMode="auto">
            <a:xfrm>
              <a:off x="4776743" y="3552063"/>
              <a:ext cx="2835952" cy="431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defTabSz="914400"/>
              <a:r>
                <a:rPr lang="es-ES" sz="2200" dirty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+ 52 (55) 2614 </a:t>
              </a:r>
              <a:r>
                <a:rPr lang="es-ES" sz="2200" dirty="0" smtClean="0">
                  <a:solidFill>
                    <a:prstClr val="black"/>
                  </a:solidFill>
                  <a:latin typeface="Arial"/>
                  <a:ea typeface="Arial"/>
                  <a:cs typeface="Arial"/>
                </a:rPr>
                <a:t>1612</a:t>
              </a:r>
              <a:endParaRPr lang="es-ES" sz="2200" dirty="0">
                <a:solidFill>
                  <a:prstClr val="black"/>
                </a:solidFill>
                <a:latin typeface="Arial"/>
                <a:ea typeface="Arial"/>
                <a:cs typeface="Arial"/>
              </a:endParaRPr>
            </a:p>
          </p:txBody>
        </p:sp>
        <p:pic>
          <p:nvPicPr>
            <p:cNvPr id="7" name="Picture 2" descr="C:\Documents and Settings\Mariel Ordóñez\Mis documentos\MASProyectos\Administración y generales\Twitter_logo_blue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9995" y="5309718"/>
              <a:ext cx="365172" cy="2968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 descr="C:\Documents and Settings\Mariel Ordóñez\Mis documentos\MASProyectos\Administración y generales\Twitter_logo_blue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3101" y="3958244"/>
              <a:ext cx="365172" cy="29688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19910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 txBox="1">
            <a:spLocks/>
          </p:cNvSpPr>
          <p:nvPr/>
        </p:nvSpPr>
        <p:spPr>
          <a:xfrm>
            <a:off x="7524750" y="4903626"/>
            <a:ext cx="4137508" cy="1573374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rial"/>
                <a:ea typeface="+mj-ea"/>
                <a:cs typeface="+mj-cs"/>
              </a:defRPr>
            </a:lvl1pPr>
          </a:lstStyle>
          <a:p>
            <a:pPr algn="r"/>
            <a:r>
              <a:rPr lang="es-ES" sz="4800" b="1" dirty="0" smtClean="0">
                <a:solidFill>
                  <a:srgbClr val="424E5E"/>
                </a:solidFill>
                <a:ea typeface="Arial"/>
                <a:cs typeface="Arial"/>
              </a:rPr>
              <a:t>Influencias publicitarias</a:t>
            </a:r>
            <a:endParaRPr lang="es-ES" sz="4800" b="1" dirty="0">
              <a:solidFill>
                <a:srgbClr val="C00000"/>
              </a:solidFill>
              <a:ea typeface="Arial"/>
              <a:cs typeface="Arial"/>
            </a:endParaRPr>
          </a:p>
        </p:txBody>
      </p:sp>
      <p:pic>
        <p:nvPicPr>
          <p:cNvPr id="3" name="Imagen 2" descr="Pag1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832" y="903172"/>
            <a:ext cx="4969508" cy="4000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17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publicis-publicidad-sexista-y-discriminatori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7868" y="-227332"/>
            <a:ext cx="5698006" cy="7421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683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5-06-23 a las 21.15.48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84016"/>
            <a:ext cx="12188825" cy="3286364"/>
          </a:xfrm>
          <a:prstGeom prst="rect">
            <a:avLst/>
          </a:prstGeom>
        </p:spPr>
      </p:pic>
      <p:pic>
        <p:nvPicPr>
          <p:cNvPr id="3" name="Imagen 2" descr="Captura de pantalla 2015-06-23 a las 21.17.42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083442"/>
            <a:ext cx="12188825" cy="409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07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5-06-23 a las 22.23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888" y="3532334"/>
            <a:ext cx="5887825" cy="2934197"/>
          </a:xfrm>
          <a:prstGeom prst="rect">
            <a:avLst/>
          </a:prstGeom>
        </p:spPr>
      </p:pic>
      <p:pic>
        <p:nvPicPr>
          <p:cNvPr id="3" name="Imagen 2" descr="Captura de pantalla 2015-06-23 a las 22.23.3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801" y="3532333"/>
            <a:ext cx="5337742" cy="2934197"/>
          </a:xfrm>
          <a:prstGeom prst="rect">
            <a:avLst/>
          </a:prstGeom>
        </p:spPr>
      </p:pic>
      <p:pic>
        <p:nvPicPr>
          <p:cNvPr id="4" name="Imagen 3" descr="Captura de pantalla 2015-06-23 a las 22.24.2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052" y="316926"/>
            <a:ext cx="4032588" cy="2825987"/>
          </a:xfrm>
          <a:prstGeom prst="rect">
            <a:avLst/>
          </a:prstGeom>
        </p:spPr>
      </p:pic>
      <p:pic>
        <p:nvPicPr>
          <p:cNvPr id="5" name="Imagen 4" descr="Captura de pantalla 2015-06-23 a las 22.24.1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9113" y="519889"/>
            <a:ext cx="6007828" cy="239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8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Captura de Pantalla 2019-06-13 a la(s) 18.01.53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0834"/>
          <a:stretch/>
        </p:blipFill>
        <p:spPr>
          <a:xfrm>
            <a:off x="2026578" y="304800"/>
            <a:ext cx="8135669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1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Jaime Camil Pinol 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"/>
            <a:ext cx="6749237" cy="5035969"/>
          </a:xfrm>
          <a:prstGeom prst="rect">
            <a:avLst/>
          </a:prstGeom>
        </p:spPr>
      </p:pic>
      <p:pic>
        <p:nvPicPr>
          <p:cNvPr id="2" name="Imagen 1" descr="Captura de Pantalla 2019-06-13 a la(s) 17.43.42.pn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59242" y="3397668"/>
            <a:ext cx="6429583" cy="365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7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P azul y roj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P azul y roj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10351</TotalTime>
  <Words>345</Words>
  <Application>Microsoft Office PowerPoint</Application>
  <PresentationFormat>Personalizado</PresentationFormat>
  <Paragraphs>98</Paragraphs>
  <Slides>35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35</vt:i4>
      </vt:variant>
    </vt:vector>
  </HeadingPairs>
  <TitlesOfParts>
    <vt:vector size="39" baseType="lpstr">
      <vt:lpstr>Arial</vt:lpstr>
      <vt:lpstr>Century Gothic</vt:lpstr>
      <vt:lpstr>MP azul y rojo</vt:lpstr>
      <vt:lpstr>1_MP azul y rojo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Juguetes y disfraces  entrenan para la adultez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>Alma Alvarez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ALMA ALVAREZ</dc:creator>
  <cp:keywords/>
  <dc:description/>
  <cp:lastModifiedBy>MÁSPROYECTOS</cp:lastModifiedBy>
  <cp:revision>213</cp:revision>
  <dcterms:created xsi:type="dcterms:W3CDTF">2019-08-10T15:30:01Z</dcterms:created>
  <dcterms:modified xsi:type="dcterms:W3CDTF">2020-07-01T18:01:06Z</dcterms:modified>
  <cp:category/>
</cp:coreProperties>
</file>