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038" r:id="rId1"/>
  </p:sldMasterIdLst>
  <p:notesMasterIdLst>
    <p:notesMasterId r:id="rId9"/>
  </p:notesMasterIdLst>
  <p:sldIdLst>
    <p:sldId id="256" r:id="rId2"/>
    <p:sldId id="342" r:id="rId3"/>
    <p:sldId id="687" r:id="rId4"/>
    <p:sldId id="689" r:id="rId5"/>
    <p:sldId id="337" r:id="rId6"/>
    <p:sldId id="690" r:id="rId7"/>
    <p:sldId id="289" r:id="rId8"/>
  </p:sldIdLst>
  <p:sldSz cx="12192000" cy="6858000"/>
  <p:notesSz cx="6934200" cy="9220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755" autoAdjust="0"/>
    <p:restoredTop sz="94660"/>
  </p:normalViewPr>
  <p:slideViewPr>
    <p:cSldViewPr snapToGrid="0">
      <p:cViewPr varScale="1">
        <p:scale>
          <a:sx n="68" d="100"/>
          <a:sy n="68" d="100"/>
        </p:scale>
        <p:origin x="102"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1"/>
            <a:ext cx="3004716" cy="460696"/>
          </a:xfrm>
          <a:prstGeom prst="rect">
            <a:avLst/>
          </a:prstGeom>
        </p:spPr>
        <p:txBody>
          <a:bodyPr vert="horz" lIns="90427" tIns="45214" rIns="90427" bIns="45214" rtlCol="0"/>
          <a:lstStyle>
            <a:lvl1pPr algn="l">
              <a:defRPr sz="1200"/>
            </a:lvl1pPr>
          </a:lstStyle>
          <a:p>
            <a:endParaRPr lang="en-US"/>
          </a:p>
        </p:txBody>
      </p:sp>
      <p:sp>
        <p:nvSpPr>
          <p:cNvPr id="3" name="2 Marcador de fecha"/>
          <p:cNvSpPr>
            <a:spLocks noGrp="1"/>
          </p:cNvSpPr>
          <p:nvPr>
            <p:ph type="dt" idx="1"/>
          </p:nvPr>
        </p:nvSpPr>
        <p:spPr>
          <a:xfrm>
            <a:off x="3927917" y="1"/>
            <a:ext cx="3004716" cy="460696"/>
          </a:xfrm>
          <a:prstGeom prst="rect">
            <a:avLst/>
          </a:prstGeom>
        </p:spPr>
        <p:txBody>
          <a:bodyPr vert="horz" lIns="90427" tIns="45214" rIns="90427" bIns="45214" rtlCol="0"/>
          <a:lstStyle>
            <a:lvl1pPr algn="r">
              <a:defRPr sz="1200"/>
            </a:lvl1pPr>
          </a:lstStyle>
          <a:p>
            <a:fld id="{F35E57DA-0C09-4BD1-BC25-A95B69AFD457}" type="datetimeFigureOut">
              <a:rPr lang="en-US" smtClean="0"/>
              <a:t>9/2/2020</a:t>
            </a:fld>
            <a:endParaRPr lang="en-US"/>
          </a:p>
        </p:txBody>
      </p:sp>
      <p:sp>
        <p:nvSpPr>
          <p:cNvPr id="4" name="3 Marcador de imagen de diapositiva"/>
          <p:cNvSpPr>
            <a:spLocks noGrp="1" noRot="1" noChangeAspect="1"/>
          </p:cNvSpPr>
          <p:nvPr>
            <p:ph type="sldImg" idx="2"/>
          </p:nvPr>
        </p:nvSpPr>
        <p:spPr>
          <a:xfrm>
            <a:off x="393700" y="692150"/>
            <a:ext cx="6146800" cy="3457575"/>
          </a:xfrm>
          <a:prstGeom prst="rect">
            <a:avLst/>
          </a:prstGeom>
          <a:noFill/>
          <a:ln w="12700">
            <a:solidFill>
              <a:prstClr val="black"/>
            </a:solidFill>
          </a:ln>
        </p:spPr>
        <p:txBody>
          <a:bodyPr vert="horz" lIns="90427" tIns="45214" rIns="90427" bIns="45214" rtlCol="0" anchor="ctr"/>
          <a:lstStyle/>
          <a:p>
            <a:endParaRPr lang="en-US"/>
          </a:p>
        </p:txBody>
      </p:sp>
      <p:sp>
        <p:nvSpPr>
          <p:cNvPr id="5" name="4 Marcador de notas"/>
          <p:cNvSpPr>
            <a:spLocks noGrp="1"/>
          </p:cNvSpPr>
          <p:nvPr>
            <p:ph type="body" sz="quarter" idx="3"/>
          </p:nvPr>
        </p:nvSpPr>
        <p:spPr>
          <a:xfrm>
            <a:off x="692794" y="4378967"/>
            <a:ext cx="5548614" cy="4149404"/>
          </a:xfrm>
          <a:prstGeom prst="rect">
            <a:avLst/>
          </a:prstGeom>
        </p:spPr>
        <p:txBody>
          <a:bodyPr vert="horz" lIns="90427" tIns="45214" rIns="90427" bIns="45214"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5 Marcador de pie de página"/>
          <p:cNvSpPr>
            <a:spLocks noGrp="1"/>
          </p:cNvSpPr>
          <p:nvPr>
            <p:ph type="ftr" sz="quarter" idx="4"/>
          </p:nvPr>
        </p:nvSpPr>
        <p:spPr>
          <a:xfrm>
            <a:off x="0" y="8757932"/>
            <a:ext cx="3004716" cy="460696"/>
          </a:xfrm>
          <a:prstGeom prst="rect">
            <a:avLst/>
          </a:prstGeom>
        </p:spPr>
        <p:txBody>
          <a:bodyPr vert="horz" lIns="90427" tIns="45214" rIns="90427" bIns="45214"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927917" y="8757932"/>
            <a:ext cx="3004716" cy="460696"/>
          </a:xfrm>
          <a:prstGeom prst="rect">
            <a:avLst/>
          </a:prstGeom>
        </p:spPr>
        <p:txBody>
          <a:bodyPr vert="horz" lIns="90427" tIns="45214" rIns="90427" bIns="45214" rtlCol="0" anchor="b"/>
          <a:lstStyle>
            <a:lvl1pPr algn="r">
              <a:defRPr sz="1200"/>
            </a:lvl1pPr>
          </a:lstStyle>
          <a:p>
            <a:fld id="{8C2509F5-82A6-4554-B814-53268D0827DB}" type="slidenum">
              <a:rPr lang="en-US" smtClean="0"/>
              <a:t>‹Nº›</a:t>
            </a:fld>
            <a:endParaRPr lang="en-US"/>
          </a:p>
        </p:txBody>
      </p:sp>
    </p:spTree>
    <p:extLst>
      <p:ext uri="{BB962C8B-B14F-4D97-AF65-F5344CB8AC3E}">
        <p14:creationId xmlns:p14="http://schemas.microsoft.com/office/powerpoint/2010/main" val="3555917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9/2/2020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6556108"/>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9/2/2020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1428636142"/>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9/2/2020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2783164228"/>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097280" y="205578"/>
            <a:ext cx="10058400" cy="1450757"/>
          </a:xfrm>
        </p:spPr>
        <p:txBody>
          <a:bodyPr/>
          <a:lstStyle/>
          <a:p>
            <a:r>
              <a:rPr lang="es-ES" dirty="0"/>
              <a:t>Haga clic para modificar el estilo de título del patrón</a:t>
            </a:r>
            <a:endParaRPr lang="en-US" dirty="0"/>
          </a:p>
        </p:txBody>
      </p:sp>
      <p:sp>
        <p:nvSpPr>
          <p:cNvPr id="3" name="Content Placeholder 2"/>
          <p:cNvSpPr>
            <a:spLocks noGrp="1"/>
          </p:cNvSpPr>
          <p:nvPr>
            <p:ph idx="1"/>
          </p:nvPr>
        </p:nvSpPr>
        <p:spPr>
          <a:xfrm>
            <a:off x="1097280" y="1845734"/>
            <a:ext cx="10058400" cy="4023360"/>
          </a:xfrm>
        </p:spPr>
        <p:txBody>
          <a:bodyPr/>
          <a:lstStyle/>
          <a:p>
            <a:pPr lvl="0"/>
            <a:r>
              <a:rPr lang="es-ES" dirty="0"/>
              <a:t>Editar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a:xfrm>
            <a:off x="1097280" y="6459785"/>
            <a:ext cx="2472271" cy="365125"/>
          </a:xfrm>
        </p:spPr>
        <p:txBody>
          <a:bodyPr/>
          <a:lstStyle/>
          <a:p>
            <a:fld id="{4509A250-FF31-4206-8172-F9D3106AACB1}" type="datetimeFigureOut">
              <a:rPr lang="en-US" smtClean="0"/>
              <a:t>9/2/2020</a:t>
            </a:fld>
            <a:endParaRPr lang="en-US" dirty="0"/>
          </a:p>
        </p:txBody>
      </p:sp>
      <p:sp>
        <p:nvSpPr>
          <p:cNvPr id="5" name="Footer Placeholder 4"/>
          <p:cNvSpPr>
            <a:spLocks noGrp="1"/>
          </p:cNvSpPr>
          <p:nvPr>
            <p:ph type="ftr" sz="quarter" idx="11"/>
          </p:nvPr>
        </p:nvSpPr>
        <p:spPr>
          <a:xfrm>
            <a:off x="3686185" y="6459785"/>
            <a:ext cx="4822804" cy="365125"/>
          </a:xfrm>
        </p:spPr>
        <p:txBody>
          <a:bodyPr/>
          <a:lstStyle/>
          <a:p>
            <a:endParaRPr lang="en-US" dirty="0"/>
          </a:p>
        </p:txBody>
      </p:sp>
      <p:sp>
        <p:nvSpPr>
          <p:cNvPr id="6" name="Slide Number Placeholder 5"/>
          <p:cNvSpPr>
            <a:spLocks noGrp="1"/>
          </p:cNvSpPr>
          <p:nvPr>
            <p:ph type="sldNum" sz="quarter" idx="12"/>
          </p:nvPr>
        </p:nvSpPr>
        <p:spPr>
          <a:xfrm>
            <a:off x="9900458" y="6459785"/>
            <a:ext cx="1312025" cy="365125"/>
          </a:xfrm>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299749073"/>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9796027F-7875-4030-9381-8BD8C4F21935}" type="datetimeFigureOut">
              <a:rPr lang="en-US" smtClean="0"/>
              <a:t>9/2/2020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6303286"/>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AAD347D-5ACD-4C99-B74B-A9C85AD731AF}" type="datetimeFigureOut">
              <a:rPr lang="en-US" smtClean="0"/>
              <a:t>9/2/2020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998918007"/>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t>9/2/2020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672872093"/>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AAD347D-5ACD-4C99-B74B-A9C85AD731AF}" type="datetimeFigureOut">
              <a:rPr lang="en-US" smtClean="0"/>
              <a:t>9/2/2020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4082440110"/>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4509A250-FF31-4206-8172-F9D3106AACB1}" type="datetimeFigureOut">
              <a:rPr lang="en-US" smtClean="0"/>
              <a:t>9/2/2020</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370320895"/>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509A250-FF31-4206-8172-F9D3106AACB1}" type="datetimeFigureOut">
              <a:rPr lang="en-US" smtClean="0"/>
              <a:t>9/2/2020</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02111984F565}" type="slidenum">
              <a:rPr lang="en-US" smtClean="0"/>
              <a:t>‹Nº›</a:t>
            </a:fld>
            <a:endParaRPr lang="en-US" dirty="0"/>
          </a:p>
        </p:txBody>
      </p:sp>
    </p:spTree>
    <p:extLst>
      <p:ext uri="{BB962C8B-B14F-4D97-AF65-F5344CB8AC3E}">
        <p14:creationId xmlns:p14="http://schemas.microsoft.com/office/powerpoint/2010/main" val="4175794512"/>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509A250-FF31-4206-8172-F9D3106AACB1}" type="datetimeFigureOut">
              <a:rPr lang="en-US" smtClean="0"/>
              <a:t>9/2/2020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109476016"/>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AAD347D-5ACD-4C99-B74B-A9C85AD731AF}" type="datetimeFigureOut">
              <a:rPr lang="en-US" smtClean="0"/>
              <a:t>9/2/2020</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02111984F565}" type="slidenum">
              <a:rPr lang="en-US" smtClean="0"/>
              <a:t>‹Nº›</a:t>
            </a:fld>
            <a:endParaRPr lang="en-US" dirty="0"/>
          </a:p>
        </p:txBody>
      </p:sp>
    </p:spTree>
    <p:extLst>
      <p:ext uri="{BB962C8B-B14F-4D97-AF65-F5344CB8AC3E}">
        <p14:creationId xmlns:p14="http://schemas.microsoft.com/office/powerpoint/2010/main" val="3728530022"/>
      </p:ext>
    </p:extLst>
  </p:cSld>
  <p:clrMap bg1="lt1" tx1="dk1" bg2="lt2" tx2="dk2" accent1="accent1" accent2="accent2" accent3="accent3" accent4="accent4" accent5="accent5" accent6="accent6" hlink="hlink" folHlink="folHlink"/>
  <p:sldLayoutIdLst>
    <p:sldLayoutId id="2147484039" r:id="rId1"/>
    <p:sldLayoutId id="2147484040" r:id="rId2"/>
    <p:sldLayoutId id="2147484041" r:id="rId3"/>
    <p:sldLayoutId id="2147484042" r:id="rId4"/>
    <p:sldLayoutId id="2147484043" r:id="rId5"/>
    <p:sldLayoutId id="2147484044" r:id="rId6"/>
    <p:sldLayoutId id="2147484045" r:id="rId7"/>
    <p:sldLayoutId id="2147484046" r:id="rId8"/>
    <p:sldLayoutId id="2147484047" r:id="rId9"/>
    <p:sldLayoutId id="2147484048" r:id="rId10"/>
    <p:sldLayoutId id="2147484049" r:id="rId11"/>
  </p:sldLayoutIdLst>
  <p:transition spd="slow">
    <p:fade/>
  </p:transition>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mailto:EGC@mencort.mx"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066800" y="1287346"/>
            <a:ext cx="10058400" cy="2539994"/>
          </a:xfrm>
        </p:spPr>
        <p:txBody>
          <a:bodyPr>
            <a:noAutofit/>
          </a:bodyPr>
          <a:lstStyle/>
          <a:p>
            <a:pPr algn="ctr"/>
            <a:r>
              <a:rPr lang="es-MX" sz="6000" b="1" u="sng" dirty="0">
                <a:solidFill>
                  <a:srgbClr val="002060"/>
                </a:solidFill>
                <a:ea typeface="Tahoma" pitchFamily="34" charset="0"/>
                <a:cs typeface="Tahoma" pitchFamily="34" charset="0"/>
              </a:rPr>
              <a:t>REFORMAS A LA NOM 051</a:t>
            </a:r>
            <a:br>
              <a:rPr lang="es-MX" b="1" dirty="0">
                <a:solidFill>
                  <a:srgbClr val="002060"/>
                </a:solidFill>
                <a:ea typeface="Tahoma" pitchFamily="34" charset="0"/>
                <a:cs typeface="Tahoma" pitchFamily="34" charset="0"/>
              </a:rPr>
            </a:br>
            <a:br>
              <a:rPr lang="es-MX" b="1" dirty="0">
                <a:solidFill>
                  <a:srgbClr val="002060"/>
                </a:solidFill>
                <a:ea typeface="Tahoma" pitchFamily="34" charset="0"/>
                <a:cs typeface="Tahoma" pitchFamily="34" charset="0"/>
              </a:rPr>
            </a:br>
            <a:r>
              <a:rPr lang="es-MX" b="1" dirty="0">
                <a:solidFill>
                  <a:srgbClr val="002060"/>
                </a:solidFill>
                <a:ea typeface="Tahoma" pitchFamily="34" charset="0"/>
                <a:cs typeface="Tahoma" pitchFamily="34" charset="0"/>
              </a:rPr>
              <a:t>ARTÍCULO 4.1.5</a:t>
            </a:r>
            <a:br>
              <a:rPr lang="es-MX" b="1" dirty="0">
                <a:solidFill>
                  <a:srgbClr val="002060"/>
                </a:solidFill>
                <a:ea typeface="Tahoma" pitchFamily="34" charset="0"/>
                <a:cs typeface="Tahoma" pitchFamily="34" charset="0"/>
              </a:rPr>
            </a:br>
            <a:r>
              <a:rPr lang="es-MX" b="1" dirty="0">
                <a:solidFill>
                  <a:srgbClr val="002060"/>
                </a:solidFill>
                <a:ea typeface="Tahoma" pitchFamily="34" charset="0"/>
                <a:cs typeface="Tahoma" pitchFamily="34" charset="0"/>
              </a:rPr>
              <a:t>AFECTACIÓN A LOS DERECHOS DE PROPIEDAD INTELECTUAL</a:t>
            </a:r>
          </a:p>
        </p:txBody>
      </p:sp>
      <p:pic>
        <p:nvPicPr>
          <p:cNvPr id="6"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4452" y="5726825"/>
            <a:ext cx="4458237" cy="78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uadroTexto 3">
            <a:extLst>
              <a:ext uri="{FF2B5EF4-FFF2-40B4-BE49-F238E27FC236}">
                <a16:creationId xmlns:a16="http://schemas.microsoft.com/office/drawing/2014/main" id="{5D8378FB-2E43-4918-B991-B96288787188}"/>
              </a:ext>
            </a:extLst>
          </p:cNvPr>
          <p:cNvSpPr txBox="1"/>
          <p:nvPr/>
        </p:nvSpPr>
        <p:spPr>
          <a:xfrm>
            <a:off x="3498489" y="5173796"/>
            <a:ext cx="3855783" cy="400110"/>
          </a:xfrm>
          <a:prstGeom prst="rect">
            <a:avLst/>
          </a:prstGeom>
          <a:noFill/>
        </p:spPr>
        <p:txBody>
          <a:bodyPr wrap="square" rtlCol="0">
            <a:spAutoFit/>
          </a:bodyPr>
          <a:lstStyle/>
          <a:p>
            <a:pPr algn="ctr"/>
            <a:r>
              <a:rPr lang="es-MX" sz="2000" b="1" dirty="0">
                <a:solidFill>
                  <a:srgbClr val="002060"/>
                </a:solidFill>
              </a:rPr>
              <a:t>Lic. Emmanuel García</a:t>
            </a:r>
            <a:endParaRPr lang="en-US" sz="2000" b="1" dirty="0">
              <a:solidFill>
                <a:srgbClr val="002060"/>
              </a:solidFill>
            </a:endParaRPr>
          </a:p>
        </p:txBody>
      </p:sp>
    </p:spTree>
    <p:extLst>
      <p:ext uri="{BB962C8B-B14F-4D97-AF65-F5344CB8AC3E}">
        <p14:creationId xmlns:p14="http://schemas.microsoft.com/office/powerpoint/2010/main" val="313517851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637211-089F-4A5E-9C43-B7F25D127D3B}"/>
              </a:ext>
            </a:extLst>
          </p:cNvPr>
          <p:cNvSpPr>
            <a:spLocks noGrp="1"/>
          </p:cNvSpPr>
          <p:nvPr>
            <p:ph type="title"/>
          </p:nvPr>
        </p:nvSpPr>
        <p:spPr>
          <a:xfrm>
            <a:off x="151884" y="0"/>
            <a:ext cx="9758409" cy="1017431"/>
          </a:xfrm>
        </p:spPr>
        <p:txBody>
          <a:bodyPr>
            <a:normAutofit/>
          </a:bodyPr>
          <a:lstStyle/>
          <a:p>
            <a:r>
              <a:rPr lang="en-US" b="1" dirty="0">
                <a:solidFill>
                  <a:srgbClr val="002060"/>
                </a:solidFill>
              </a:rPr>
              <a:t>4.1.5</a:t>
            </a:r>
          </a:p>
        </p:txBody>
      </p:sp>
      <p:sp>
        <p:nvSpPr>
          <p:cNvPr id="10" name="CuadroTexto 9">
            <a:extLst>
              <a:ext uri="{FF2B5EF4-FFF2-40B4-BE49-F238E27FC236}">
                <a16:creationId xmlns:a16="http://schemas.microsoft.com/office/drawing/2014/main" id="{92BBEF71-2E88-413C-A827-D4B259CC355E}"/>
              </a:ext>
            </a:extLst>
          </p:cNvPr>
          <p:cNvSpPr txBox="1"/>
          <p:nvPr/>
        </p:nvSpPr>
        <p:spPr>
          <a:xfrm>
            <a:off x="440944" y="1260322"/>
            <a:ext cx="10973290" cy="5663089"/>
          </a:xfrm>
          <a:prstGeom prst="rect">
            <a:avLst/>
          </a:prstGeom>
          <a:noFill/>
        </p:spPr>
        <p:txBody>
          <a:bodyPr wrap="square" rtlCol="0">
            <a:spAutoFit/>
          </a:bodyPr>
          <a:lstStyle/>
          <a:p>
            <a:pPr marL="285750" indent="-285750" algn="just">
              <a:buFont typeface="Arial" panose="020B0604020202020204" pitchFamily="34" charset="0"/>
              <a:buChar char="•"/>
            </a:pPr>
            <a:r>
              <a:rPr lang="es-MX" sz="2200" dirty="0">
                <a:solidFill>
                  <a:srgbClr val="002060"/>
                </a:solidFill>
              </a:rPr>
              <a:t>Los productos preenvasados que ostenten uno o más sellos de advertencia o la leyenda de edulcorantes, no deben:</a:t>
            </a:r>
          </a:p>
          <a:p>
            <a:pPr marL="285750" indent="-285750" algn="just">
              <a:buFont typeface="Arial" panose="020B0604020202020204" pitchFamily="34" charset="0"/>
              <a:buChar char="•"/>
            </a:pPr>
            <a:endParaRPr lang="es-MX" sz="2200" dirty="0">
              <a:solidFill>
                <a:srgbClr val="002060"/>
              </a:solidFill>
            </a:endParaRPr>
          </a:p>
          <a:p>
            <a:pPr marL="285750" indent="-285750" algn="just">
              <a:buFont typeface="Arial" panose="020B0604020202020204" pitchFamily="34" charset="0"/>
              <a:buChar char="•"/>
            </a:pPr>
            <a:r>
              <a:rPr lang="es-MX" sz="2200" dirty="0">
                <a:solidFill>
                  <a:srgbClr val="002060"/>
                </a:solidFill>
              </a:rPr>
              <a:t>a) incluir </a:t>
            </a:r>
            <a:r>
              <a:rPr lang="es-MX" sz="2200" b="1" u="sng" dirty="0">
                <a:solidFill>
                  <a:srgbClr val="002060"/>
                </a:solidFill>
              </a:rPr>
              <a:t>en la etiqueta </a:t>
            </a:r>
            <a:r>
              <a:rPr lang="es-MX" sz="2200" dirty="0">
                <a:solidFill>
                  <a:srgbClr val="FF0000"/>
                </a:solidFill>
              </a:rPr>
              <a:t>personajes infantiles</a:t>
            </a:r>
            <a:r>
              <a:rPr lang="es-MX" sz="2200" dirty="0">
                <a:solidFill>
                  <a:srgbClr val="002060"/>
                </a:solidFill>
              </a:rPr>
              <a:t>, </a:t>
            </a:r>
            <a:r>
              <a:rPr lang="es-MX" sz="2200" dirty="0">
                <a:solidFill>
                  <a:srgbClr val="FF0000"/>
                </a:solidFill>
              </a:rPr>
              <a:t>animaciones, dibujos animados</a:t>
            </a:r>
            <a:r>
              <a:rPr lang="es-MX" sz="2200" dirty="0">
                <a:solidFill>
                  <a:srgbClr val="002060"/>
                </a:solidFill>
              </a:rPr>
              <a:t>, </a:t>
            </a:r>
            <a:r>
              <a:rPr lang="es-MX" sz="2200" dirty="0">
                <a:solidFill>
                  <a:srgbClr val="FF0000"/>
                </a:solidFill>
              </a:rPr>
              <a:t>celebridades</a:t>
            </a:r>
            <a:r>
              <a:rPr lang="es-MX" sz="2200" dirty="0">
                <a:solidFill>
                  <a:srgbClr val="002060"/>
                </a:solidFill>
              </a:rPr>
              <a:t>, </a:t>
            </a:r>
            <a:r>
              <a:rPr lang="es-MX" sz="2200" dirty="0">
                <a:solidFill>
                  <a:srgbClr val="FF0000"/>
                </a:solidFill>
              </a:rPr>
              <a:t>deportistas</a:t>
            </a:r>
            <a:r>
              <a:rPr lang="es-MX" sz="2200" dirty="0">
                <a:solidFill>
                  <a:srgbClr val="002060"/>
                </a:solidFill>
              </a:rPr>
              <a:t> o </a:t>
            </a:r>
            <a:r>
              <a:rPr lang="es-MX" sz="2200" dirty="0">
                <a:solidFill>
                  <a:srgbClr val="FF0000"/>
                </a:solidFill>
              </a:rPr>
              <a:t>mascotas</a:t>
            </a:r>
            <a:r>
              <a:rPr lang="es-MX" sz="2200" dirty="0">
                <a:solidFill>
                  <a:srgbClr val="002060"/>
                </a:solidFill>
              </a:rPr>
              <a:t>, e</a:t>
            </a:r>
            <a:r>
              <a:rPr lang="es-MX" sz="2200" dirty="0">
                <a:solidFill>
                  <a:srgbClr val="FF0000"/>
                </a:solidFill>
              </a:rPr>
              <a:t>lementos interactivos, tales como, juegos visual – espaciales o descargas digitales</a:t>
            </a:r>
            <a:r>
              <a:rPr lang="es-MX" sz="2200" dirty="0">
                <a:solidFill>
                  <a:srgbClr val="002060"/>
                </a:solidFill>
              </a:rPr>
              <a:t>, que, </a:t>
            </a:r>
            <a:r>
              <a:rPr lang="es-MX" sz="2200" b="1" u="sng" dirty="0">
                <a:solidFill>
                  <a:srgbClr val="FF0000"/>
                </a:solidFill>
              </a:rPr>
              <a:t>estando dirigidos a niños</a:t>
            </a:r>
            <a:r>
              <a:rPr lang="es-MX" sz="2200" dirty="0">
                <a:solidFill>
                  <a:srgbClr val="002060"/>
                </a:solidFill>
              </a:rPr>
              <a:t>, inciten, promueven o fomenten el consumo, compra o elección de productos con exceso de nutrimentos críticos o con edulcorantes, y</a:t>
            </a:r>
          </a:p>
          <a:p>
            <a:pPr marL="285750" indent="-285750" algn="just">
              <a:buFont typeface="Arial" panose="020B0604020202020204" pitchFamily="34" charset="0"/>
              <a:buChar char="•"/>
            </a:pPr>
            <a:endParaRPr lang="es-MX" sz="2200" dirty="0">
              <a:solidFill>
                <a:srgbClr val="002060"/>
              </a:solidFill>
            </a:endParaRPr>
          </a:p>
          <a:p>
            <a:pPr marL="285750" indent="-285750" algn="just">
              <a:buFont typeface="Arial" panose="020B0604020202020204" pitchFamily="34" charset="0"/>
              <a:buChar char="•"/>
            </a:pPr>
            <a:r>
              <a:rPr lang="es-MX" sz="2200" dirty="0">
                <a:solidFill>
                  <a:srgbClr val="002060"/>
                </a:solidFill>
              </a:rPr>
              <a:t>b) hacer referencia en la etiqueta a elementos ajenos al mismo con las mismas finalidades del párrafo anterior.</a:t>
            </a:r>
          </a:p>
          <a:p>
            <a:pPr marL="285750" indent="-285750" algn="just">
              <a:buFont typeface="Arial" panose="020B0604020202020204" pitchFamily="34" charset="0"/>
              <a:buChar char="•"/>
            </a:pPr>
            <a:endParaRPr lang="es-MX" sz="2200" dirty="0">
              <a:solidFill>
                <a:srgbClr val="002060"/>
              </a:solidFill>
            </a:endParaRPr>
          </a:p>
          <a:p>
            <a:pPr marL="285750" indent="-285750" algn="just">
              <a:buFont typeface="Arial" panose="020B0604020202020204" pitchFamily="34" charset="0"/>
              <a:buChar char="•"/>
            </a:pPr>
            <a:r>
              <a:rPr lang="es-MX" sz="2200" dirty="0">
                <a:solidFill>
                  <a:srgbClr val="FF0000"/>
                </a:solidFill>
              </a:rPr>
              <a:t>La aplicación de este numeral se debe hacer en concordancia con lo dispuesto por otros ordenamientos legales aplicables.</a:t>
            </a:r>
          </a:p>
          <a:p>
            <a:pPr marL="285750" indent="-285750" algn="just">
              <a:buFont typeface="Arial" panose="020B0604020202020204" pitchFamily="34" charset="0"/>
              <a:buChar char="•"/>
            </a:pPr>
            <a:endParaRPr lang="es-MX" dirty="0">
              <a:solidFill>
                <a:schemeClr val="accent2">
                  <a:lumMod val="75000"/>
                </a:schemeClr>
              </a:solidFill>
            </a:endParaRPr>
          </a:p>
          <a:p>
            <a:pPr marL="285750" indent="-285750" algn="just">
              <a:buFont typeface="Arial" panose="020B0604020202020204" pitchFamily="34" charset="0"/>
              <a:buChar char="•"/>
            </a:pPr>
            <a:endParaRPr lang="es-MX" dirty="0">
              <a:solidFill>
                <a:schemeClr val="accent2">
                  <a:lumMod val="75000"/>
                </a:schemeClr>
              </a:solidFill>
            </a:endParaRPr>
          </a:p>
          <a:p>
            <a:pPr marL="285750" indent="-285750" algn="just">
              <a:buFont typeface="Arial" panose="020B0604020202020204" pitchFamily="34" charset="0"/>
              <a:buChar char="•"/>
            </a:pPr>
            <a:endParaRPr lang="es-MX" dirty="0">
              <a:solidFill>
                <a:schemeClr val="accent2">
                  <a:lumMod val="75000"/>
                </a:schemeClr>
              </a:solidFill>
            </a:endParaRPr>
          </a:p>
        </p:txBody>
      </p:sp>
    </p:spTree>
    <p:extLst>
      <p:ext uri="{BB962C8B-B14F-4D97-AF65-F5344CB8AC3E}">
        <p14:creationId xmlns:p14="http://schemas.microsoft.com/office/powerpoint/2010/main" val="1490536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1F96A353-C725-4DD1-94ED-348E27E51B55}"/>
              </a:ext>
            </a:extLst>
          </p:cNvPr>
          <p:cNvSpPr txBox="1"/>
          <p:nvPr/>
        </p:nvSpPr>
        <p:spPr>
          <a:xfrm>
            <a:off x="6477002" y="1435191"/>
            <a:ext cx="4196134" cy="430887"/>
          </a:xfrm>
          <a:prstGeom prst="rect">
            <a:avLst/>
          </a:prstGeom>
          <a:noFill/>
        </p:spPr>
        <p:txBody>
          <a:bodyPr wrap="square" rtlCol="0">
            <a:spAutoFit/>
          </a:bodyPr>
          <a:lstStyle/>
          <a:p>
            <a:r>
              <a:rPr lang="es-MX" sz="2200" b="1" dirty="0">
                <a:solidFill>
                  <a:schemeClr val="tx2">
                    <a:lumMod val="50000"/>
                  </a:schemeClr>
                </a:solidFill>
              </a:rPr>
              <a:t>DEFINICIONES</a:t>
            </a:r>
          </a:p>
        </p:txBody>
      </p:sp>
      <p:sp>
        <p:nvSpPr>
          <p:cNvPr id="5" name="CuadroTexto 4">
            <a:extLst>
              <a:ext uri="{FF2B5EF4-FFF2-40B4-BE49-F238E27FC236}">
                <a16:creationId xmlns:a16="http://schemas.microsoft.com/office/drawing/2014/main" id="{F1F6FF40-DEE8-4304-A871-2358B0936420}"/>
              </a:ext>
            </a:extLst>
          </p:cNvPr>
          <p:cNvSpPr txBox="1"/>
          <p:nvPr/>
        </p:nvSpPr>
        <p:spPr>
          <a:xfrm>
            <a:off x="1245033" y="4114760"/>
            <a:ext cx="9727767" cy="2031325"/>
          </a:xfrm>
          <a:prstGeom prst="rect">
            <a:avLst/>
          </a:prstGeom>
          <a:noFill/>
        </p:spPr>
        <p:txBody>
          <a:bodyPr wrap="square" rtlCol="0">
            <a:spAutoFit/>
          </a:bodyPr>
          <a:lstStyle/>
          <a:p>
            <a:pPr algn="just"/>
            <a:r>
              <a:rPr lang="es-MX" sz="2100" b="1" u="sng" dirty="0">
                <a:solidFill>
                  <a:srgbClr val="002060"/>
                </a:solidFill>
              </a:rPr>
              <a:t>3.19 etiqueta</a:t>
            </a:r>
          </a:p>
          <a:p>
            <a:pPr algn="just"/>
            <a:endParaRPr lang="es-MX" sz="2100" dirty="0">
              <a:solidFill>
                <a:srgbClr val="002060"/>
              </a:solidFill>
            </a:endParaRPr>
          </a:p>
          <a:p>
            <a:pPr algn="just"/>
            <a:r>
              <a:rPr lang="es-MX" sz="2100" dirty="0">
                <a:solidFill>
                  <a:srgbClr val="002060"/>
                </a:solidFill>
              </a:rPr>
              <a:t>Cualquier rótulo, marbete, inscripción, imagen u otra materia descriptiva o gráfica, escrita, impresa, estarcida, marcada, grabada en alto o bajo relieve, adherida, sobrepuesta o fijada al envase del producto preenvasado o, cuando no sea posible por las características del producto, al embalaje.</a:t>
            </a:r>
          </a:p>
        </p:txBody>
      </p:sp>
      <p:pic>
        <p:nvPicPr>
          <p:cNvPr id="6" name="Imagen 5">
            <a:extLst>
              <a:ext uri="{FF2B5EF4-FFF2-40B4-BE49-F238E27FC236}">
                <a16:creationId xmlns:a16="http://schemas.microsoft.com/office/drawing/2014/main" id="{0C37986F-5108-4825-8846-26B12401486C}"/>
              </a:ext>
            </a:extLst>
          </p:cNvPr>
          <p:cNvPicPr>
            <a:picLocks noChangeAspect="1"/>
          </p:cNvPicPr>
          <p:nvPr/>
        </p:nvPicPr>
        <p:blipFill>
          <a:blip r:embed="rId2"/>
          <a:stretch>
            <a:fillRect/>
          </a:stretch>
        </p:blipFill>
        <p:spPr>
          <a:xfrm>
            <a:off x="-1" y="118240"/>
            <a:ext cx="5715000" cy="3495675"/>
          </a:xfrm>
          <a:prstGeom prst="rect">
            <a:avLst/>
          </a:prstGeom>
        </p:spPr>
      </p:pic>
    </p:spTree>
    <p:extLst>
      <p:ext uri="{BB962C8B-B14F-4D97-AF65-F5344CB8AC3E}">
        <p14:creationId xmlns:p14="http://schemas.microsoft.com/office/powerpoint/2010/main" val="1461851233"/>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Título">
            <a:extLst>
              <a:ext uri="{FF2B5EF4-FFF2-40B4-BE49-F238E27FC236}">
                <a16:creationId xmlns:a16="http://schemas.microsoft.com/office/drawing/2014/main" id="{590028F3-3107-E84E-8626-415E7ED6FF94}"/>
              </a:ext>
            </a:extLst>
          </p:cNvPr>
          <p:cNvSpPr>
            <a:spLocks noGrp="1"/>
          </p:cNvSpPr>
          <p:nvPr>
            <p:ph type="title"/>
          </p:nvPr>
        </p:nvSpPr>
        <p:spPr>
          <a:xfrm>
            <a:off x="0" y="341291"/>
            <a:ext cx="6928481" cy="744590"/>
          </a:xfrm>
        </p:spPr>
        <p:txBody>
          <a:bodyPr vert="horz" lIns="91440" tIns="45720" rIns="91440" bIns="45720" rtlCol="0" anchor="b">
            <a:noAutofit/>
          </a:bodyPr>
          <a:lstStyle/>
          <a:p>
            <a:pPr algn="ctr"/>
            <a:r>
              <a:rPr lang="es-MX" b="1" dirty="0">
                <a:solidFill>
                  <a:srgbClr val="002060"/>
                </a:solidFill>
              </a:rPr>
              <a:t>PERSONAJES INFANTILES</a:t>
            </a:r>
          </a:p>
        </p:txBody>
      </p:sp>
      <p:sp>
        <p:nvSpPr>
          <p:cNvPr id="2" name="CuadroTexto 1">
            <a:extLst>
              <a:ext uri="{FF2B5EF4-FFF2-40B4-BE49-F238E27FC236}">
                <a16:creationId xmlns:a16="http://schemas.microsoft.com/office/drawing/2014/main" id="{0062B442-3564-4F6A-A9F4-70787B7D4C86}"/>
              </a:ext>
            </a:extLst>
          </p:cNvPr>
          <p:cNvSpPr txBox="1"/>
          <p:nvPr/>
        </p:nvSpPr>
        <p:spPr>
          <a:xfrm>
            <a:off x="142019" y="1144045"/>
            <a:ext cx="11693665" cy="5940088"/>
          </a:xfrm>
          <a:prstGeom prst="rect">
            <a:avLst/>
          </a:prstGeom>
          <a:noFill/>
        </p:spPr>
        <p:txBody>
          <a:bodyPr wrap="square" rtlCol="0">
            <a:spAutoFit/>
          </a:bodyPr>
          <a:lstStyle/>
          <a:p>
            <a:pPr lvl="0">
              <a:defRPr/>
            </a:pPr>
            <a:endParaRPr lang="es-MX" sz="2000" b="1" dirty="0">
              <a:solidFill>
                <a:schemeClr val="bg2">
                  <a:lumMod val="10000"/>
                </a:schemeClr>
              </a:solidFill>
            </a:endParaRPr>
          </a:p>
          <a:p>
            <a:pPr marL="342900" lvl="0" indent="-342900">
              <a:buFont typeface="Arial" panose="020B0604020202020204" pitchFamily="34" charset="0"/>
              <a:buChar char="•"/>
              <a:defRPr/>
            </a:pPr>
            <a:r>
              <a:rPr lang="es-MX" sz="2000" b="1" dirty="0">
                <a:solidFill>
                  <a:schemeClr val="bg2">
                    <a:lumMod val="10000"/>
                  </a:schemeClr>
                </a:solidFill>
              </a:rPr>
              <a:t>Un personaje es un ser (ya sea humano, animal, sobrenatural o de cualquier otro tipo) </a:t>
            </a:r>
          </a:p>
          <a:p>
            <a:pPr lvl="0">
              <a:defRPr/>
            </a:pPr>
            <a:endParaRPr lang="es-MX" sz="2000" b="1" dirty="0">
              <a:solidFill>
                <a:schemeClr val="bg2">
                  <a:lumMod val="10000"/>
                </a:schemeClr>
              </a:solidFill>
            </a:endParaRPr>
          </a:p>
          <a:p>
            <a:pPr marL="342900" lvl="0" indent="-342900">
              <a:buFont typeface="Arial" panose="020B0604020202020204" pitchFamily="34" charset="0"/>
              <a:buChar char="•"/>
              <a:defRPr/>
            </a:pPr>
            <a:r>
              <a:rPr lang="es-MX" sz="2000" b="1" dirty="0">
                <a:solidFill>
                  <a:schemeClr val="bg2">
                    <a:lumMod val="10000"/>
                  </a:schemeClr>
                </a:solidFill>
              </a:rPr>
              <a:t>Definición de infante (Diccionario de la Real Academia)</a:t>
            </a:r>
          </a:p>
          <a:p>
            <a:pPr lvl="0">
              <a:defRPr/>
            </a:pPr>
            <a:endParaRPr lang="es-MX" sz="2000" b="1" dirty="0">
              <a:solidFill>
                <a:schemeClr val="bg2">
                  <a:lumMod val="10000"/>
                </a:schemeClr>
              </a:solidFill>
            </a:endParaRPr>
          </a:p>
          <a:p>
            <a:pPr lvl="2">
              <a:defRPr/>
            </a:pPr>
            <a:r>
              <a:rPr lang="es-MX" sz="2000" b="1" i="1" dirty="0">
                <a:solidFill>
                  <a:schemeClr val="bg2">
                    <a:lumMod val="10000"/>
                  </a:schemeClr>
                </a:solidFill>
              </a:rPr>
              <a:t>infante, </a:t>
            </a:r>
            <a:r>
              <a:rPr lang="es-MX" sz="2000" b="1" i="1" dirty="0" err="1">
                <a:solidFill>
                  <a:schemeClr val="bg2">
                    <a:lumMod val="10000"/>
                  </a:schemeClr>
                </a:solidFill>
              </a:rPr>
              <a:t>ta</a:t>
            </a:r>
            <a:endParaRPr lang="es-MX" sz="2000" b="1" i="1" dirty="0">
              <a:solidFill>
                <a:schemeClr val="bg2">
                  <a:lumMod val="10000"/>
                </a:schemeClr>
              </a:solidFill>
            </a:endParaRPr>
          </a:p>
          <a:p>
            <a:pPr lvl="2">
              <a:defRPr/>
            </a:pPr>
            <a:r>
              <a:rPr lang="es-MX" sz="2000" b="1" i="1" dirty="0">
                <a:solidFill>
                  <a:schemeClr val="bg2">
                    <a:lumMod val="10000"/>
                  </a:schemeClr>
                </a:solidFill>
              </a:rPr>
              <a:t>Del lat. </a:t>
            </a:r>
            <a:r>
              <a:rPr lang="es-MX" sz="2000" b="1" i="1" dirty="0" err="1">
                <a:solidFill>
                  <a:schemeClr val="bg2">
                    <a:lumMod val="10000"/>
                  </a:schemeClr>
                </a:solidFill>
              </a:rPr>
              <a:t>infans</a:t>
            </a:r>
            <a:r>
              <a:rPr lang="es-MX" sz="2000" b="1" i="1" dirty="0">
                <a:solidFill>
                  <a:schemeClr val="bg2">
                    <a:lumMod val="10000"/>
                  </a:schemeClr>
                </a:solidFill>
              </a:rPr>
              <a:t>, -antis.</a:t>
            </a:r>
          </a:p>
          <a:p>
            <a:pPr lvl="2">
              <a:defRPr/>
            </a:pPr>
            <a:r>
              <a:rPr lang="es-MX" sz="2000" b="1" i="1" dirty="0">
                <a:solidFill>
                  <a:schemeClr val="bg2">
                    <a:lumMod val="10000"/>
                  </a:schemeClr>
                </a:solidFill>
              </a:rPr>
              <a:t>Niño de corta edad.</a:t>
            </a:r>
          </a:p>
          <a:p>
            <a:pPr lvl="0">
              <a:defRPr/>
            </a:pPr>
            <a:endParaRPr lang="es-MX" sz="2000" b="1" dirty="0">
              <a:solidFill>
                <a:schemeClr val="bg2">
                  <a:lumMod val="10000"/>
                </a:schemeClr>
              </a:solidFill>
            </a:endParaRPr>
          </a:p>
          <a:p>
            <a:pPr marL="342900" lvl="0" indent="-342900">
              <a:buFont typeface="Arial" panose="020B0604020202020204" pitchFamily="34" charset="0"/>
              <a:buChar char="•"/>
              <a:defRPr/>
            </a:pPr>
            <a:r>
              <a:rPr lang="es-MX" sz="2000" b="1" dirty="0">
                <a:solidFill>
                  <a:schemeClr val="bg2">
                    <a:lumMod val="10000"/>
                  </a:schemeClr>
                </a:solidFill>
              </a:rPr>
              <a:t>Ley General de los Derechos de Niñas, Niños y Adolescentes</a:t>
            </a:r>
          </a:p>
          <a:p>
            <a:pPr lvl="0">
              <a:defRPr/>
            </a:pPr>
            <a:endParaRPr lang="es-MX" sz="2000" b="1" dirty="0">
              <a:solidFill>
                <a:schemeClr val="bg2">
                  <a:lumMod val="10000"/>
                </a:schemeClr>
              </a:solidFill>
            </a:endParaRPr>
          </a:p>
          <a:p>
            <a:pPr lvl="0">
              <a:defRPr/>
            </a:pPr>
            <a:r>
              <a:rPr lang="es-MX" sz="2000" b="1" dirty="0">
                <a:solidFill>
                  <a:schemeClr val="bg2">
                    <a:lumMod val="10000"/>
                  </a:schemeClr>
                </a:solidFill>
              </a:rPr>
              <a:t>Artículo 5. </a:t>
            </a:r>
            <a:r>
              <a:rPr lang="es-MX" sz="2000" b="1" u="sng" dirty="0">
                <a:solidFill>
                  <a:schemeClr val="bg2">
                    <a:lumMod val="10000"/>
                  </a:schemeClr>
                </a:solidFill>
              </a:rPr>
              <a:t>Son niñas y niños los menores de doce años</a:t>
            </a:r>
            <a:r>
              <a:rPr lang="es-MX" sz="2000" b="1" dirty="0">
                <a:solidFill>
                  <a:schemeClr val="bg2">
                    <a:lumMod val="10000"/>
                  </a:schemeClr>
                </a:solidFill>
              </a:rPr>
              <a:t>, y adolescentes las personas de entre doce años cumplidos y menos de dieciocho años de edad. Para efectos de los tratados internacionales y la mayoría de edad, son niños los menores de dieciocho años de edad.</a:t>
            </a:r>
          </a:p>
          <a:p>
            <a:pPr lvl="0">
              <a:defRPr/>
            </a:pPr>
            <a:endParaRPr lang="es-MX" sz="2000" b="1" dirty="0">
              <a:solidFill>
                <a:schemeClr val="bg2">
                  <a:lumMod val="10000"/>
                </a:schemeClr>
              </a:solidFill>
            </a:endParaRPr>
          </a:p>
          <a:p>
            <a:pPr lvl="0">
              <a:defRPr/>
            </a:pPr>
            <a:r>
              <a:rPr lang="es-MX" sz="2000" b="1" dirty="0">
                <a:solidFill>
                  <a:schemeClr val="bg2">
                    <a:lumMod val="10000"/>
                  </a:schemeClr>
                </a:solidFill>
              </a:rPr>
              <a:t>Cuando exista la duda de si se trata de una persona mayor de dieciocho años de edad, se presumirá que es adolescente. Cuando exista la duda de si se trata de una persona mayor o menor de </a:t>
            </a:r>
            <a:r>
              <a:rPr lang="es-MX" sz="2000" b="1" dirty="0" err="1">
                <a:solidFill>
                  <a:schemeClr val="bg2">
                    <a:lumMod val="10000"/>
                  </a:schemeClr>
                </a:solidFill>
              </a:rPr>
              <a:t>doceaños</a:t>
            </a:r>
            <a:r>
              <a:rPr lang="es-MX" sz="2000" b="1" dirty="0">
                <a:solidFill>
                  <a:schemeClr val="bg2">
                    <a:lumMod val="10000"/>
                  </a:schemeClr>
                </a:solidFill>
              </a:rPr>
              <a:t>, se presumirá que es niña o niño.</a:t>
            </a:r>
          </a:p>
          <a:p>
            <a:pPr lvl="0">
              <a:defRPr/>
            </a:pPr>
            <a:endParaRPr lang="es-MX" sz="2000" b="1" dirty="0">
              <a:solidFill>
                <a:schemeClr val="bg2">
                  <a:lumMod val="10000"/>
                </a:schemeClr>
              </a:solidFill>
            </a:endParaRPr>
          </a:p>
        </p:txBody>
      </p:sp>
      <p:pic>
        <p:nvPicPr>
          <p:cNvPr id="4" name="Imagen 3">
            <a:extLst>
              <a:ext uri="{FF2B5EF4-FFF2-40B4-BE49-F238E27FC236}">
                <a16:creationId xmlns:a16="http://schemas.microsoft.com/office/drawing/2014/main" id="{628A3399-4C4A-4EE4-A475-81BB26E9FF10}"/>
              </a:ext>
            </a:extLst>
          </p:cNvPr>
          <p:cNvPicPr>
            <a:picLocks noChangeAspect="1"/>
          </p:cNvPicPr>
          <p:nvPr/>
        </p:nvPicPr>
        <p:blipFill>
          <a:blip r:embed="rId2"/>
          <a:stretch>
            <a:fillRect/>
          </a:stretch>
        </p:blipFill>
        <p:spPr>
          <a:xfrm>
            <a:off x="6778447" y="2057401"/>
            <a:ext cx="5191849" cy="1832905"/>
          </a:xfrm>
          <a:prstGeom prst="rect">
            <a:avLst/>
          </a:prstGeom>
        </p:spPr>
      </p:pic>
    </p:spTree>
    <p:extLst>
      <p:ext uri="{BB962C8B-B14F-4D97-AF65-F5344CB8AC3E}">
        <p14:creationId xmlns:p14="http://schemas.microsoft.com/office/powerpoint/2010/main" val="1545105018"/>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8CE7F326-AA8A-4B07-85F6-8CD394B8E3DA}"/>
              </a:ext>
            </a:extLst>
          </p:cNvPr>
          <p:cNvSpPr>
            <a:spLocks noGrp="1"/>
          </p:cNvSpPr>
          <p:nvPr>
            <p:ph type="title"/>
          </p:nvPr>
        </p:nvSpPr>
        <p:spPr>
          <a:xfrm>
            <a:off x="0" y="378261"/>
            <a:ext cx="11601844" cy="4501055"/>
          </a:xfrm>
        </p:spPr>
        <p:txBody>
          <a:bodyPr>
            <a:normAutofit fontScale="90000"/>
          </a:bodyPr>
          <a:lstStyle/>
          <a:p>
            <a:br>
              <a:rPr lang="es-MX" sz="3000" b="1" u="sng" dirty="0">
                <a:solidFill>
                  <a:srgbClr val="FF0000"/>
                </a:solidFill>
              </a:rPr>
            </a:br>
            <a:br>
              <a:rPr lang="es-MX" sz="3000" b="1" u="sng" dirty="0">
                <a:solidFill>
                  <a:srgbClr val="FF0000"/>
                </a:solidFill>
              </a:rPr>
            </a:br>
            <a:br>
              <a:rPr lang="es-MX" sz="3000" b="1" u="sng" dirty="0">
                <a:solidFill>
                  <a:srgbClr val="FF0000"/>
                </a:solidFill>
              </a:rPr>
            </a:br>
            <a:br>
              <a:rPr lang="es-MX" sz="3000" b="1" u="sng" dirty="0">
                <a:solidFill>
                  <a:srgbClr val="FF0000"/>
                </a:solidFill>
              </a:rPr>
            </a:br>
            <a:br>
              <a:rPr lang="es-MX" sz="3000" b="1" u="sng" dirty="0">
                <a:solidFill>
                  <a:srgbClr val="FF0000"/>
                </a:solidFill>
              </a:rPr>
            </a:br>
            <a:br>
              <a:rPr lang="es-MX" sz="3000" b="1" u="sng" dirty="0">
                <a:solidFill>
                  <a:srgbClr val="FF0000"/>
                </a:solidFill>
              </a:rPr>
            </a:br>
            <a:r>
              <a:rPr lang="es-MX" sz="3000" b="1" u="sng" dirty="0">
                <a:solidFill>
                  <a:srgbClr val="FF0000"/>
                </a:solidFill>
              </a:rPr>
              <a:t>Animaciones</a:t>
            </a:r>
            <a:r>
              <a:rPr lang="es-MX" sz="3000" b="1" u="sng" dirty="0">
                <a:solidFill>
                  <a:srgbClr val="002060"/>
                </a:solidFill>
              </a:rPr>
              <a:t>, </a:t>
            </a:r>
            <a:r>
              <a:rPr lang="es-MX" sz="3000" dirty="0">
                <a:solidFill>
                  <a:srgbClr val="002060"/>
                </a:solidFill>
              </a:rPr>
              <a:t>(acción y efecto de animar o animarse)</a:t>
            </a:r>
            <a:br>
              <a:rPr lang="es-MX" sz="3000" dirty="0">
                <a:solidFill>
                  <a:srgbClr val="002060"/>
                </a:solidFill>
              </a:rPr>
            </a:br>
            <a:br>
              <a:rPr lang="es-MX" sz="3000" dirty="0">
                <a:solidFill>
                  <a:srgbClr val="002060"/>
                </a:solidFill>
              </a:rPr>
            </a:br>
            <a:r>
              <a:rPr lang="es-MX" sz="3000" dirty="0">
                <a:solidFill>
                  <a:srgbClr val="002060"/>
                </a:solidFill>
              </a:rPr>
              <a:t>La animación es un proceso utilizado para dar la sensación de movimiento a imágenes, dibujos u otro tipo de objetos inanimados </a:t>
            </a:r>
            <a:br>
              <a:rPr lang="es-MX" sz="3000" dirty="0">
                <a:solidFill>
                  <a:srgbClr val="002060"/>
                </a:solidFill>
              </a:rPr>
            </a:br>
            <a:br>
              <a:rPr lang="es-MX" sz="3000" dirty="0">
                <a:solidFill>
                  <a:srgbClr val="002060"/>
                </a:solidFill>
              </a:rPr>
            </a:br>
            <a:br>
              <a:rPr lang="es-MX" sz="3000" dirty="0">
                <a:solidFill>
                  <a:srgbClr val="002060"/>
                </a:solidFill>
              </a:rPr>
            </a:br>
            <a:r>
              <a:rPr lang="es-MX" sz="3000" b="1" u="sng" dirty="0">
                <a:solidFill>
                  <a:srgbClr val="FF0000"/>
                </a:solidFill>
              </a:rPr>
              <a:t>Dibujos animados</a:t>
            </a:r>
            <a:br>
              <a:rPr lang="es-MX" sz="3000" dirty="0">
                <a:solidFill>
                  <a:srgbClr val="002060"/>
                </a:solidFill>
              </a:rPr>
            </a:br>
            <a:br>
              <a:rPr lang="es-MX" sz="3000" dirty="0">
                <a:solidFill>
                  <a:srgbClr val="002060"/>
                </a:solidFill>
              </a:rPr>
            </a:br>
            <a:r>
              <a:rPr lang="es-MX" sz="3000" dirty="0">
                <a:solidFill>
                  <a:srgbClr val="002060"/>
                </a:solidFill>
              </a:rPr>
              <a:t>Categoría dentro de las obras de animación.</a:t>
            </a:r>
            <a:br>
              <a:rPr lang="es-MX" sz="3000" dirty="0">
                <a:solidFill>
                  <a:srgbClr val="002060"/>
                </a:solidFill>
              </a:rPr>
            </a:br>
            <a:endParaRPr lang="es-MX" sz="3000" dirty="0">
              <a:solidFill>
                <a:srgbClr val="002060"/>
              </a:solidFill>
            </a:endParaRPr>
          </a:p>
        </p:txBody>
      </p:sp>
      <p:pic>
        <p:nvPicPr>
          <p:cNvPr id="5" name="Imagen 4">
            <a:extLst>
              <a:ext uri="{FF2B5EF4-FFF2-40B4-BE49-F238E27FC236}">
                <a16:creationId xmlns:a16="http://schemas.microsoft.com/office/drawing/2014/main" id="{7867916E-1601-40D4-9D7F-84E8FC8E36C8}"/>
              </a:ext>
            </a:extLst>
          </p:cNvPr>
          <p:cNvPicPr>
            <a:picLocks noChangeAspect="1"/>
          </p:cNvPicPr>
          <p:nvPr/>
        </p:nvPicPr>
        <p:blipFill>
          <a:blip r:embed="rId2"/>
          <a:stretch>
            <a:fillRect/>
          </a:stretch>
        </p:blipFill>
        <p:spPr>
          <a:xfrm>
            <a:off x="6597869" y="2737497"/>
            <a:ext cx="5205860" cy="2486922"/>
          </a:xfrm>
          <a:prstGeom prst="rect">
            <a:avLst/>
          </a:prstGeom>
        </p:spPr>
      </p:pic>
    </p:spTree>
    <p:extLst>
      <p:ext uri="{BB962C8B-B14F-4D97-AF65-F5344CB8AC3E}">
        <p14:creationId xmlns:p14="http://schemas.microsoft.com/office/powerpoint/2010/main" val="1173023365"/>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918A5D-905E-4B60-B21E-1D838768390A}"/>
              </a:ext>
            </a:extLst>
          </p:cNvPr>
          <p:cNvSpPr>
            <a:spLocks noGrp="1"/>
          </p:cNvSpPr>
          <p:nvPr>
            <p:ph type="title"/>
          </p:nvPr>
        </p:nvSpPr>
        <p:spPr>
          <a:xfrm>
            <a:off x="1264706" y="2111651"/>
            <a:ext cx="10058400" cy="470563"/>
          </a:xfrm>
        </p:spPr>
        <p:txBody>
          <a:bodyPr>
            <a:noAutofit/>
          </a:bodyPr>
          <a:lstStyle/>
          <a:p>
            <a:br>
              <a:rPr lang="es-MX" sz="2500" b="1" u="sng" dirty="0">
                <a:solidFill>
                  <a:srgbClr val="002060"/>
                </a:solidFill>
              </a:rPr>
            </a:br>
            <a:br>
              <a:rPr lang="es-MX" sz="2500" b="1" u="sng" dirty="0">
                <a:solidFill>
                  <a:srgbClr val="002060"/>
                </a:solidFill>
              </a:rPr>
            </a:br>
            <a:br>
              <a:rPr lang="es-MX" sz="2500" b="1" u="sng" dirty="0">
                <a:solidFill>
                  <a:srgbClr val="002060"/>
                </a:solidFill>
              </a:rPr>
            </a:br>
            <a:br>
              <a:rPr lang="es-MX" sz="2500" b="1" u="sng" dirty="0">
                <a:solidFill>
                  <a:srgbClr val="002060"/>
                </a:solidFill>
              </a:rPr>
            </a:br>
            <a:br>
              <a:rPr lang="es-MX" sz="2500" b="1" u="sng" dirty="0">
                <a:solidFill>
                  <a:srgbClr val="002060"/>
                </a:solidFill>
              </a:rPr>
            </a:br>
            <a:br>
              <a:rPr lang="es-MX" sz="2500" b="1" u="sng" dirty="0">
                <a:solidFill>
                  <a:srgbClr val="002060"/>
                </a:solidFill>
              </a:rPr>
            </a:br>
            <a:r>
              <a:rPr lang="es-MX" sz="2500" b="1" u="sng" dirty="0">
                <a:solidFill>
                  <a:srgbClr val="002060"/>
                </a:solidFill>
              </a:rPr>
              <a:t>ORGANIZACIÓN MUNDIAL DE LA PROPIEDAD INTELECTUAL </a:t>
            </a:r>
            <a:br>
              <a:rPr lang="es-MX" sz="2500" b="1" u="sng" dirty="0">
                <a:solidFill>
                  <a:srgbClr val="002060"/>
                </a:solidFill>
              </a:rPr>
            </a:br>
            <a:br>
              <a:rPr lang="es-MX" sz="2500" b="1" u="sng" dirty="0">
                <a:solidFill>
                  <a:srgbClr val="002060"/>
                </a:solidFill>
              </a:rPr>
            </a:br>
            <a:r>
              <a:rPr lang="es-MX" sz="2500" b="1" u="sng" dirty="0">
                <a:solidFill>
                  <a:srgbClr val="002060"/>
                </a:solidFill>
              </a:rPr>
              <a:t>COMITÉ PERMANENTE SOBRE EL DERECHO DE MARCAS, DISEÑOS INDUSTRIALES E INDICACIONES GEOGRÁFICAS</a:t>
            </a:r>
            <a:br>
              <a:rPr lang="es-MX" sz="2500" b="1" u="sng" dirty="0">
                <a:solidFill>
                  <a:srgbClr val="002060"/>
                </a:solidFill>
              </a:rPr>
            </a:br>
            <a:br>
              <a:rPr lang="es-MX" sz="2500" b="1" u="sng" dirty="0">
                <a:solidFill>
                  <a:srgbClr val="002060"/>
                </a:solidFill>
              </a:rPr>
            </a:br>
            <a:r>
              <a:rPr lang="es-MX" sz="2500" b="1" u="sng" dirty="0">
                <a:solidFill>
                  <a:srgbClr val="002060"/>
                </a:solidFill>
              </a:rPr>
              <a:t>Julio de 2008</a:t>
            </a:r>
            <a:br>
              <a:rPr lang="es-MX" sz="2500" b="1" u="sng" dirty="0">
                <a:solidFill>
                  <a:srgbClr val="002060"/>
                </a:solidFill>
              </a:rPr>
            </a:br>
            <a:endParaRPr lang="en-US" sz="2500" b="1" u="sng" dirty="0">
              <a:solidFill>
                <a:srgbClr val="002060"/>
              </a:solidFill>
            </a:endParaRPr>
          </a:p>
        </p:txBody>
      </p:sp>
      <p:sp>
        <p:nvSpPr>
          <p:cNvPr id="3" name="Marcador de contenido 2">
            <a:extLst>
              <a:ext uri="{FF2B5EF4-FFF2-40B4-BE49-F238E27FC236}">
                <a16:creationId xmlns:a16="http://schemas.microsoft.com/office/drawing/2014/main" id="{4184ED4D-8BC2-42F3-B66C-E92F93DF6404}"/>
              </a:ext>
            </a:extLst>
          </p:cNvPr>
          <p:cNvSpPr>
            <a:spLocks noGrp="1"/>
          </p:cNvSpPr>
          <p:nvPr>
            <p:ph idx="1"/>
          </p:nvPr>
        </p:nvSpPr>
        <p:spPr>
          <a:xfrm>
            <a:off x="489397" y="2730080"/>
            <a:ext cx="9179004" cy="3091413"/>
          </a:xfrm>
        </p:spPr>
        <p:txBody>
          <a:bodyPr>
            <a:normAutofit lnSpcReduction="10000"/>
          </a:bodyPr>
          <a:lstStyle/>
          <a:p>
            <a:pPr marL="0" indent="0">
              <a:buNone/>
            </a:pPr>
            <a:r>
              <a:rPr lang="es-MX" b="1" dirty="0" err="1">
                <a:solidFill>
                  <a:srgbClr val="002060"/>
                </a:solidFill>
              </a:rPr>
              <a:t>iv</a:t>
            </a:r>
            <a:r>
              <a:rPr lang="es-MX" b="1" dirty="0">
                <a:solidFill>
                  <a:srgbClr val="002060"/>
                </a:solidFill>
              </a:rPr>
              <a:t>) Signos animados o de multimedia </a:t>
            </a:r>
          </a:p>
          <a:p>
            <a:pPr marL="0" indent="0" algn="just">
              <a:buNone/>
            </a:pPr>
            <a:r>
              <a:rPr lang="es-MX" b="1" dirty="0">
                <a:solidFill>
                  <a:srgbClr val="002060"/>
                </a:solidFill>
              </a:rPr>
              <a:t> 34. Estos signos consisten en elementos animados o pueden contener elementos animados.  La imagen en movimiento puede ser un fragmento de película cinematográfica o de vídeo, el logotipo móvil de un programa de Televisión, etcétera.</a:t>
            </a:r>
          </a:p>
          <a:p>
            <a:pPr marL="0" indent="0" algn="just">
              <a:buNone/>
            </a:pPr>
            <a:r>
              <a:rPr lang="es-MX" b="1" dirty="0">
                <a:solidFill>
                  <a:srgbClr val="002060"/>
                </a:solidFill>
              </a:rPr>
              <a:t>(…)</a:t>
            </a:r>
          </a:p>
          <a:p>
            <a:pPr marL="0" indent="0" algn="just">
              <a:buNone/>
            </a:pPr>
            <a:r>
              <a:rPr lang="es-MX" b="1" dirty="0">
                <a:solidFill>
                  <a:srgbClr val="002060"/>
                </a:solidFill>
              </a:rPr>
              <a:t> Con respecto a la solicitud de registro de una marca animada o de multimedia, la representación de ese tipo de marcas consistirá en una serie de imágenes fijas que, conjuntamente, describan el movimiento.  En la solicitud figurará una descripción escrita en la que se explique el movimiento.  Por otra parte, las Oficinas podrán exigir una grabación del signo en formato analógico o digital. </a:t>
            </a:r>
            <a:endParaRPr lang="en-US" b="1" dirty="0">
              <a:solidFill>
                <a:srgbClr val="002060"/>
              </a:solidFill>
            </a:endParaRPr>
          </a:p>
        </p:txBody>
      </p:sp>
    </p:spTree>
    <p:extLst>
      <p:ext uri="{BB962C8B-B14F-4D97-AF65-F5344CB8AC3E}">
        <p14:creationId xmlns:p14="http://schemas.microsoft.com/office/powerpoint/2010/main" val="2664035113"/>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172386" y="1556084"/>
            <a:ext cx="8825658" cy="1773497"/>
          </a:xfrm>
        </p:spPr>
        <p:txBody>
          <a:bodyPr>
            <a:normAutofit fontScale="90000"/>
          </a:bodyPr>
          <a:lstStyle/>
          <a:p>
            <a:pPr algn="ctr"/>
            <a:br>
              <a:rPr lang="en-US" dirty="0">
                <a:solidFill>
                  <a:srgbClr val="C00000"/>
                </a:solidFill>
              </a:rPr>
            </a:br>
            <a:br>
              <a:rPr lang="en-US" dirty="0"/>
            </a:br>
            <a:endParaRPr lang="es-MX" dirty="0"/>
          </a:p>
        </p:txBody>
      </p:sp>
      <p:sp>
        <p:nvSpPr>
          <p:cNvPr id="3" name="Subtítulo 2"/>
          <p:cNvSpPr>
            <a:spLocks noGrp="1"/>
          </p:cNvSpPr>
          <p:nvPr>
            <p:ph type="subTitle" idx="1"/>
          </p:nvPr>
        </p:nvSpPr>
        <p:spPr>
          <a:xfrm>
            <a:off x="1683171" y="4546476"/>
            <a:ext cx="8825658" cy="1510879"/>
          </a:xfrm>
        </p:spPr>
        <p:txBody>
          <a:bodyPr>
            <a:normAutofit fontScale="62500" lnSpcReduction="20000"/>
          </a:bodyPr>
          <a:lstStyle/>
          <a:p>
            <a:pPr algn="ctr"/>
            <a:r>
              <a:rPr lang="en-US" sz="6000" b="1" dirty="0">
                <a:solidFill>
                  <a:srgbClr val="002060"/>
                </a:solidFill>
                <a:hlinkClick r:id="rId2">
                  <a:extLst>
                    <a:ext uri="{A12FA001-AC4F-418D-AE19-62706E023703}">
                      <ahyp:hlinkClr xmlns:ahyp="http://schemas.microsoft.com/office/drawing/2018/hyperlinkcolor" val="tx"/>
                    </a:ext>
                  </a:extLst>
                </a:hlinkClick>
              </a:rPr>
              <a:t>EGC@mencort.mx</a:t>
            </a:r>
            <a:endParaRPr lang="en-US" sz="6000" b="1" dirty="0">
              <a:solidFill>
                <a:srgbClr val="002060"/>
              </a:solidFill>
            </a:endParaRPr>
          </a:p>
          <a:p>
            <a:pPr algn="ctr"/>
            <a:endParaRPr lang="en-US" sz="4400" b="1" dirty="0"/>
          </a:p>
          <a:p>
            <a:pPr algn="ctr"/>
            <a:br>
              <a:rPr lang="es-MX" dirty="0"/>
            </a:br>
            <a:endParaRPr lang="es-MX" dirty="0"/>
          </a:p>
        </p:txBody>
      </p:sp>
      <p:sp>
        <p:nvSpPr>
          <p:cNvPr id="4" name="CuadroTexto 3">
            <a:extLst>
              <a:ext uri="{FF2B5EF4-FFF2-40B4-BE49-F238E27FC236}">
                <a16:creationId xmlns:a16="http://schemas.microsoft.com/office/drawing/2014/main" id="{15B7C2F3-E1D9-42F1-BB01-1B2C03356420}"/>
              </a:ext>
            </a:extLst>
          </p:cNvPr>
          <p:cNvSpPr txBox="1"/>
          <p:nvPr/>
        </p:nvSpPr>
        <p:spPr>
          <a:xfrm>
            <a:off x="1844842" y="2487616"/>
            <a:ext cx="8502316" cy="620170"/>
          </a:xfrm>
          <a:prstGeom prst="rect">
            <a:avLst/>
          </a:prstGeom>
        </p:spPr>
        <p:txBody>
          <a:bodyPr vert="horz" lIns="91440" tIns="45720" rIns="91440" bIns="45720" rtlCol="0" anchor="b">
            <a:noAutofit/>
          </a:bodyPr>
          <a:lstStyle>
            <a:lvl1pPr algn="ctr" defTabSz="914400">
              <a:lnSpc>
                <a:spcPct val="85000"/>
              </a:lnSpc>
              <a:spcBef>
                <a:spcPct val="0"/>
              </a:spcBef>
              <a:buNone/>
              <a:defRPr sz="4000" b="1" spc="-50" baseline="0">
                <a:solidFill>
                  <a:schemeClr val="accent1">
                    <a:lumMod val="50000"/>
                  </a:schemeClr>
                </a:solidFill>
                <a:latin typeface="+mj-lt"/>
                <a:ea typeface="+mj-ea"/>
                <a:cs typeface="+mj-cs"/>
              </a:defRPr>
            </a:lvl1pPr>
          </a:lstStyle>
          <a:p>
            <a:r>
              <a:rPr lang="es-MX" sz="6600" dirty="0">
                <a:solidFill>
                  <a:srgbClr val="002060"/>
                </a:solidFill>
              </a:rPr>
              <a:t>¡MUCHAS GRACIAS!</a:t>
            </a:r>
            <a:endParaRPr lang="en-US" sz="6600" dirty="0">
              <a:solidFill>
                <a:srgbClr val="002060"/>
              </a:solidFill>
            </a:endParaRPr>
          </a:p>
        </p:txBody>
      </p:sp>
    </p:spTree>
    <p:extLst>
      <p:ext uri="{BB962C8B-B14F-4D97-AF65-F5344CB8AC3E}">
        <p14:creationId xmlns:p14="http://schemas.microsoft.com/office/powerpoint/2010/main" val="2796336225"/>
      </p:ext>
    </p:extLst>
  </p:cSld>
  <p:clrMapOvr>
    <a:masterClrMapping/>
  </p:clrMapOvr>
  <p:transition spd="slow">
    <p:fade/>
  </p:transition>
</p:sld>
</file>

<file path=ppt/theme/theme1.xml><?xml version="1.0" encoding="utf-8"?>
<a:theme xmlns:a="http://schemas.openxmlformats.org/drawingml/2006/main" name="Retrospección">
  <a:themeElements>
    <a:clrScheme name="Retrospección">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243AF7DC-D15B-41C0-AE81-23980D1B9FC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18180</TotalTime>
  <Words>584</Words>
  <Application>Microsoft Office PowerPoint</Application>
  <PresentationFormat>Panorámica</PresentationFormat>
  <Paragraphs>41</Paragraphs>
  <Slides>7</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7</vt:i4>
      </vt:variant>
    </vt:vector>
  </HeadingPairs>
  <TitlesOfParts>
    <vt:vector size="11" baseType="lpstr">
      <vt:lpstr>Arial</vt:lpstr>
      <vt:lpstr>Calibri</vt:lpstr>
      <vt:lpstr>Calibri Light</vt:lpstr>
      <vt:lpstr>Retrospección</vt:lpstr>
      <vt:lpstr>REFORMAS A LA NOM 051  ARTÍCULO 4.1.5 AFECTACIÓN A LOS DERECHOS DE PROPIEDAD INTELECTUAL</vt:lpstr>
      <vt:lpstr>4.1.5</vt:lpstr>
      <vt:lpstr>Presentación de PowerPoint</vt:lpstr>
      <vt:lpstr>PERSONAJES INFANTILES</vt:lpstr>
      <vt:lpstr>      Animaciones, (acción y efecto de animar o animarse)  La animación es un proceso utilizado para dar la sensación de movimiento a imágenes, dibujos u otro tipo de objetos inanimados    Dibujos animados  Categoría dentro de las obras de animación. </vt:lpstr>
      <vt:lpstr>      ORGANIZACIÓN MUNDIAL DE LA PROPIEDAD INTELECTUAL   COMITÉ PERMANENTE SOBRE EL DERECHO DE MARCAS, DISEÑOS INDUSTRIALES E INDICACIONES GEOGRÁFICAS  Julio de 2008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Search and Application Process in México</dc:title>
  <dc:creator>ZOI</dc:creator>
  <cp:lastModifiedBy>EGC</cp:lastModifiedBy>
  <cp:revision>386</cp:revision>
  <cp:lastPrinted>2018-06-04T17:06:20Z</cp:lastPrinted>
  <dcterms:created xsi:type="dcterms:W3CDTF">2015-03-17T19:05:47Z</dcterms:created>
  <dcterms:modified xsi:type="dcterms:W3CDTF">2020-09-02T20:39:33Z</dcterms:modified>
</cp:coreProperties>
</file>