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75" r:id="rId7"/>
    <p:sldId id="273" r:id="rId8"/>
    <p:sldId id="274" r:id="rId9"/>
    <p:sldId id="258" r:id="rId10"/>
    <p:sldId id="259" r:id="rId11"/>
    <p:sldId id="262" r:id="rId12"/>
    <p:sldId id="263" r:id="rId13"/>
    <p:sldId id="266" r:id="rId14"/>
    <p:sldId id="265" r:id="rId15"/>
    <p:sldId id="267" r:id="rId16"/>
    <p:sldId id="268" r:id="rId17"/>
    <p:sldId id="269" r:id="rId18"/>
    <p:sldId id="264" r:id="rId19"/>
    <p:sldId id="270" r:id="rId20"/>
    <p:sldId id="271" r:id="rId21"/>
    <p:sldId id="272" r:id="rId22"/>
    <p:sldId id="261" r:id="rId23"/>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BDA4E0-DBB4-47A5-ABD2-4CF7D810F486}"/>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6D3E6145-D1AC-4FC4-B0D5-F112E188FB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B183477F-483C-4A4D-955C-35BB4D9F5BDD}"/>
              </a:ext>
            </a:extLst>
          </p:cNvPr>
          <p:cNvSpPr>
            <a:spLocks noGrp="1"/>
          </p:cNvSpPr>
          <p:nvPr>
            <p:ph type="dt" sz="half" idx="10"/>
          </p:nvPr>
        </p:nvSpPr>
        <p:spPr/>
        <p:txBody>
          <a:bodyPr/>
          <a:lstStyle/>
          <a:p>
            <a:fld id="{C20AECF0-4D25-4C73-9E35-2EDEA56DA2D1}" type="datetimeFigureOut">
              <a:rPr lang="es-MX" smtClean="0"/>
              <a:t>02/09/2020</a:t>
            </a:fld>
            <a:endParaRPr lang="es-MX"/>
          </a:p>
        </p:txBody>
      </p:sp>
      <p:sp>
        <p:nvSpPr>
          <p:cNvPr id="5" name="Marcador de pie de página 4">
            <a:extLst>
              <a:ext uri="{FF2B5EF4-FFF2-40B4-BE49-F238E27FC236}">
                <a16:creationId xmlns:a16="http://schemas.microsoft.com/office/drawing/2014/main" id="{20B46696-6276-4C46-BF0D-B10B75E30A25}"/>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58EF8D7D-1DFC-4D2C-81CE-54EBE2AFC1F1}"/>
              </a:ext>
            </a:extLst>
          </p:cNvPr>
          <p:cNvSpPr>
            <a:spLocks noGrp="1"/>
          </p:cNvSpPr>
          <p:nvPr>
            <p:ph type="sldNum" sz="quarter" idx="12"/>
          </p:nvPr>
        </p:nvSpPr>
        <p:spPr/>
        <p:txBody>
          <a:bodyPr/>
          <a:lstStyle/>
          <a:p>
            <a:fld id="{E1130AF1-851F-4A8B-B530-AA7C1CDE38C2}" type="slidenum">
              <a:rPr lang="es-MX" smtClean="0"/>
              <a:t>‹Nº›</a:t>
            </a:fld>
            <a:endParaRPr lang="es-MX"/>
          </a:p>
        </p:txBody>
      </p:sp>
    </p:spTree>
    <p:extLst>
      <p:ext uri="{BB962C8B-B14F-4D97-AF65-F5344CB8AC3E}">
        <p14:creationId xmlns:p14="http://schemas.microsoft.com/office/powerpoint/2010/main" val="2574576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FAE161-34C8-4734-9862-77F402E1F0F1}"/>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9A547275-CBC3-43DB-8F77-FFBB6A23FA72}"/>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0423E371-D10C-4F9D-8089-D1E3367D3DED}"/>
              </a:ext>
            </a:extLst>
          </p:cNvPr>
          <p:cNvSpPr>
            <a:spLocks noGrp="1"/>
          </p:cNvSpPr>
          <p:nvPr>
            <p:ph type="dt" sz="half" idx="10"/>
          </p:nvPr>
        </p:nvSpPr>
        <p:spPr/>
        <p:txBody>
          <a:bodyPr/>
          <a:lstStyle/>
          <a:p>
            <a:fld id="{C20AECF0-4D25-4C73-9E35-2EDEA56DA2D1}" type="datetimeFigureOut">
              <a:rPr lang="es-MX" smtClean="0"/>
              <a:t>02/09/2020</a:t>
            </a:fld>
            <a:endParaRPr lang="es-MX"/>
          </a:p>
        </p:txBody>
      </p:sp>
      <p:sp>
        <p:nvSpPr>
          <p:cNvPr id="5" name="Marcador de pie de página 4">
            <a:extLst>
              <a:ext uri="{FF2B5EF4-FFF2-40B4-BE49-F238E27FC236}">
                <a16:creationId xmlns:a16="http://schemas.microsoft.com/office/drawing/2014/main" id="{6C69C1F7-DE36-4D7A-8CB0-72F605F12A85}"/>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21C80DB7-51F8-4349-8685-B6A23A50DF52}"/>
              </a:ext>
            </a:extLst>
          </p:cNvPr>
          <p:cNvSpPr>
            <a:spLocks noGrp="1"/>
          </p:cNvSpPr>
          <p:nvPr>
            <p:ph type="sldNum" sz="quarter" idx="12"/>
          </p:nvPr>
        </p:nvSpPr>
        <p:spPr/>
        <p:txBody>
          <a:bodyPr/>
          <a:lstStyle/>
          <a:p>
            <a:fld id="{E1130AF1-851F-4A8B-B530-AA7C1CDE38C2}" type="slidenum">
              <a:rPr lang="es-MX" smtClean="0"/>
              <a:t>‹Nº›</a:t>
            </a:fld>
            <a:endParaRPr lang="es-MX"/>
          </a:p>
        </p:txBody>
      </p:sp>
    </p:spTree>
    <p:extLst>
      <p:ext uri="{BB962C8B-B14F-4D97-AF65-F5344CB8AC3E}">
        <p14:creationId xmlns:p14="http://schemas.microsoft.com/office/powerpoint/2010/main" val="3335257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D8D1188-44BA-4253-8968-AFF2E85E668C}"/>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1E3D51AB-FEFB-408D-AF41-39378FDD78B2}"/>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2ED4AF4D-0D82-4091-85BB-C13667D87289}"/>
              </a:ext>
            </a:extLst>
          </p:cNvPr>
          <p:cNvSpPr>
            <a:spLocks noGrp="1"/>
          </p:cNvSpPr>
          <p:nvPr>
            <p:ph type="dt" sz="half" idx="10"/>
          </p:nvPr>
        </p:nvSpPr>
        <p:spPr/>
        <p:txBody>
          <a:bodyPr/>
          <a:lstStyle/>
          <a:p>
            <a:fld id="{C20AECF0-4D25-4C73-9E35-2EDEA56DA2D1}" type="datetimeFigureOut">
              <a:rPr lang="es-MX" smtClean="0"/>
              <a:t>02/09/2020</a:t>
            </a:fld>
            <a:endParaRPr lang="es-MX"/>
          </a:p>
        </p:txBody>
      </p:sp>
      <p:sp>
        <p:nvSpPr>
          <p:cNvPr id="5" name="Marcador de pie de página 4">
            <a:extLst>
              <a:ext uri="{FF2B5EF4-FFF2-40B4-BE49-F238E27FC236}">
                <a16:creationId xmlns:a16="http://schemas.microsoft.com/office/drawing/2014/main" id="{99332EA0-7E5F-4218-AEA8-D678439D795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63972973-50F5-4EDF-B053-64199553BBA0}"/>
              </a:ext>
            </a:extLst>
          </p:cNvPr>
          <p:cNvSpPr>
            <a:spLocks noGrp="1"/>
          </p:cNvSpPr>
          <p:nvPr>
            <p:ph type="sldNum" sz="quarter" idx="12"/>
          </p:nvPr>
        </p:nvSpPr>
        <p:spPr/>
        <p:txBody>
          <a:bodyPr/>
          <a:lstStyle/>
          <a:p>
            <a:fld id="{E1130AF1-851F-4A8B-B530-AA7C1CDE38C2}" type="slidenum">
              <a:rPr lang="es-MX" smtClean="0"/>
              <a:t>‹Nº›</a:t>
            </a:fld>
            <a:endParaRPr lang="es-MX"/>
          </a:p>
        </p:txBody>
      </p:sp>
    </p:spTree>
    <p:extLst>
      <p:ext uri="{BB962C8B-B14F-4D97-AF65-F5344CB8AC3E}">
        <p14:creationId xmlns:p14="http://schemas.microsoft.com/office/powerpoint/2010/main" val="3012533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FF397A-346E-4289-B808-C2EE8C60D9E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EEF59BF6-0495-4A5D-8E50-A3A9F872B944}"/>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063C1916-F68A-41F8-B18F-2A94ED920359}"/>
              </a:ext>
            </a:extLst>
          </p:cNvPr>
          <p:cNvSpPr>
            <a:spLocks noGrp="1"/>
          </p:cNvSpPr>
          <p:nvPr>
            <p:ph type="dt" sz="half" idx="10"/>
          </p:nvPr>
        </p:nvSpPr>
        <p:spPr/>
        <p:txBody>
          <a:bodyPr/>
          <a:lstStyle/>
          <a:p>
            <a:fld id="{C20AECF0-4D25-4C73-9E35-2EDEA56DA2D1}" type="datetimeFigureOut">
              <a:rPr lang="es-MX" smtClean="0"/>
              <a:t>02/09/2020</a:t>
            </a:fld>
            <a:endParaRPr lang="es-MX"/>
          </a:p>
        </p:txBody>
      </p:sp>
      <p:sp>
        <p:nvSpPr>
          <p:cNvPr id="5" name="Marcador de pie de página 4">
            <a:extLst>
              <a:ext uri="{FF2B5EF4-FFF2-40B4-BE49-F238E27FC236}">
                <a16:creationId xmlns:a16="http://schemas.microsoft.com/office/drawing/2014/main" id="{E766CD66-E01B-4A62-BE25-538755C28AC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A0D526E-714C-4A62-B128-B057E5C91268}"/>
              </a:ext>
            </a:extLst>
          </p:cNvPr>
          <p:cNvSpPr>
            <a:spLocks noGrp="1"/>
          </p:cNvSpPr>
          <p:nvPr>
            <p:ph type="sldNum" sz="quarter" idx="12"/>
          </p:nvPr>
        </p:nvSpPr>
        <p:spPr/>
        <p:txBody>
          <a:bodyPr/>
          <a:lstStyle/>
          <a:p>
            <a:fld id="{E1130AF1-851F-4A8B-B530-AA7C1CDE38C2}" type="slidenum">
              <a:rPr lang="es-MX" smtClean="0"/>
              <a:t>‹Nº›</a:t>
            </a:fld>
            <a:endParaRPr lang="es-MX"/>
          </a:p>
        </p:txBody>
      </p:sp>
    </p:spTree>
    <p:extLst>
      <p:ext uri="{BB962C8B-B14F-4D97-AF65-F5344CB8AC3E}">
        <p14:creationId xmlns:p14="http://schemas.microsoft.com/office/powerpoint/2010/main" val="1815941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7DA2D1-497D-4105-BFC9-CD904ABF4A60}"/>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AFBC4763-5D5B-4623-83EF-24D84F8F823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3E308188-4E7F-47F4-B54A-E86EE1047D8B}"/>
              </a:ext>
            </a:extLst>
          </p:cNvPr>
          <p:cNvSpPr>
            <a:spLocks noGrp="1"/>
          </p:cNvSpPr>
          <p:nvPr>
            <p:ph type="dt" sz="half" idx="10"/>
          </p:nvPr>
        </p:nvSpPr>
        <p:spPr/>
        <p:txBody>
          <a:bodyPr/>
          <a:lstStyle/>
          <a:p>
            <a:fld id="{C20AECF0-4D25-4C73-9E35-2EDEA56DA2D1}" type="datetimeFigureOut">
              <a:rPr lang="es-MX" smtClean="0"/>
              <a:t>02/09/2020</a:t>
            </a:fld>
            <a:endParaRPr lang="es-MX"/>
          </a:p>
        </p:txBody>
      </p:sp>
      <p:sp>
        <p:nvSpPr>
          <p:cNvPr id="5" name="Marcador de pie de página 4">
            <a:extLst>
              <a:ext uri="{FF2B5EF4-FFF2-40B4-BE49-F238E27FC236}">
                <a16:creationId xmlns:a16="http://schemas.microsoft.com/office/drawing/2014/main" id="{8C720C72-E3AD-4844-9E4D-A4F2C833BEC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9439CA0-8EB8-445D-9DDB-6C8959783202}"/>
              </a:ext>
            </a:extLst>
          </p:cNvPr>
          <p:cNvSpPr>
            <a:spLocks noGrp="1"/>
          </p:cNvSpPr>
          <p:nvPr>
            <p:ph type="sldNum" sz="quarter" idx="12"/>
          </p:nvPr>
        </p:nvSpPr>
        <p:spPr/>
        <p:txBody>
          <a:bodyPr/>
          <a:lstStyle/>
          <a:p>
            <a:fld id="{E1130AF1-851F-4A8B-B530-AA7C1CDE38C2}" type="slidenum">
              <a:rPr lang="es-MX" smtClean="0"/>
              <a:t>‹Nº›</a:t>
            </a:fld>
            <a:endParaRPr lang="es-MX"/>
          </a:p>
        </p:txBody>
      </p:sp>
    </p:spTree>
    <p:extLst>
      <p:ext uri="{BB962C8B-B14F-4D97-AF65-F5344CB8AC3E}">
        <p14:creationId xmlns:p14="http://schemas.microsoft.com/office/powerpoint/2010/main" val="4155379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40A64C-E14B-4C75-BA71-63EF60B322F3}"/>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182931AC-3629-47F8-99FE-E25CDAAA946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2EE546BD-6681-49D9-8CE3-A99F0A1CDEC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535A0FDA-BFCF-4E7F-AAAA-1D6161CE104C}"/>
              </a:ext>
            </a:extLst>
          </p:cNvPr>
          <p:cNvSpPr>
            <a:spLocks noGrp="1"/>
          </p:cNvSpPr>
          <p:nvPr>
            <p:ph type="dt" sz="half" idx="10"/>
          </p:nvPr>
        </p:nvSpPr>
        <p:spPr/>
        <p:txBody>
          <a:bodyPr/>
          <a:lstStyle/>
          <a:p>
            <a:fld id="{C20AECF0-4D25-4C73-9E35-2EDEA56DA2D1}" type="datetimeFigureOut">
              <a:rPr lang="es-MX" smtClean="0"/>
              <a:t>02/09/2020</a:t>
            </a:fld>
            <a:endParaRPr lang="es-MX"/>
          </a:p>
        </p:txBody>
      </p:sp>
      <p:sp>
        <p:nvSpPr>
          <p:cNvPr id="6" name="Marcador de pie de página 5">
            <a:extLst>
              <a:ext uri="{FF2B5EF4-FFF2-40B4-BE49-F238E27FC236}">
                <a16:creationId xmlns:a16="http://schemas.microsoft.com/office/drawing/2014/main" id="{D065FE19-E89A-4022-9951-8ACB2CD0B298}"/>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5270CBE5-3CCE-4E68-9A1D-EB2AAC5A6AAF}"/>
              </a:ext>
            </a:extLst>
          </p:cNvPr>
          <p:cNvSpPr>
            <a:spLocks noGrp="1"/>
          </p:cNvSpPr>
          <p:nvPr>
            <p:ph type="sldNum" sz="quarter" idx="12"/>
          </p:nvPr>
        </p:nvSpPr>
        <p:spPr/>
        <p:txBody>
          <a:bodyPr/>
          <a:lstStyle/>
          <a:p>
            <a:fld id="{E1130AF1-851F-4A8B-B530-AA7C1CDE38C2}" type="slidenum">
              <a:rPr lang="es-MX" smtClean="0"/>
              <a:t>‹Nº›</a:t>
            </a:fld>
            <a:endParaRPr lang="es-MX"/>
          </a:p>
        </p:txBody>
      </p:sp>
    </p:spTree>
    <p:extLst>
      <p:ext uri="{BB962C8B-B14F-4D97-AF65-F5344CB8AC3E}">
        <p14:creationId xmlns:p14="http://schemas.microsoft.com/office/powerpoint/2010/main" val="1838847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0697E3-BA64-48B1-A5A0-B67B8528BBA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78035CBF-AC2E-41A1-9289-251404B8F7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6ECEDF4-B554-4074-B4A1-C798D98E0576}"/>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AC7C68D8-24F3-40BE-BED2-937CDE9785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E759626A-5313-4175-93AF-EA43E2D116FE}"/>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FC4E09C9-8683-4612-BE06-DC51A807583D}"/>
              </a:ext>
            </a:extLst>
          </p:cNvPr>
          <p:cNvSpPr>
            <a:spLocks noGrp="1"/>
          </p:cNvSpPr>
          <p:nvPr>
            <p:ph type="dt" sz="half" idx="10"/>
          </p:nvPr>
        </p:nvSpPr>
        <p:spPr/>
        <p:txBody>
          <a:bodyPr/>
          <a:lstStyle/>
          <a:p>
            <a:fld id="{C20AECF0-4D25-4C73-9E35-2EDEA56DA2D1}" type="datetimeFigureOut">
              <a:rPr lang="es-MX" smtClean="0"/>
              <a:t>02/09/2020</a:t>
            </a:fld>
            <a:endParaRPr lang="es-MX"/>
          </a:p>
        </p:txBody>
      </p:sp>
      <p:sp>
        <p:nvSpPr>
          <p:cNvPr id="8" name="Marcador de pie de página 7">
            <a:extLst>
              <a:ext uri="{FF2B5EF4-FFF2-40B4-BE49-F238E27FC236}">
                <a16:creationId xmlns:a16="http://schemas.microsoft.com/office/drawing/2014/main" id="{1A1B3DC6-9D64-43A5-9279-3A91F7D212F3}"/>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A5C807E3-061B-4B21-87A3-977DCA144096}"/>
              </a:ext>
            </a:extLst>
          </p:cNvPr>
          <p:cNvSpPr>
            <a:spLocks noGrp="1"/>
          </p:cNvSpPr>
          <p:nvPr>
            <p:ph type="sldNum" sz="quarter" idx="12"/>
          </p:nvPr>
        </p:nvSpPr>
        <p:spPr/>
        <p:txBody>
          <a:bodyPr/>
          <a:lstStyle/>
          <a:p>
            <a:fld id="{E1130AF1-851F-4A8B-B530-AA7C1CDE38C2}" type="slidenum">
              <a:rPr lang="es-MX" smtClean="0"/>
              <a:t>‹Nº›</a:t>
            </a:fld>
            <a:endParaRPr lang="es-MX"/>
          </a:p>
        </p:txBody>
      </p:sp>
    </p:spTree>
    <p:extLst>
      <p:ext uri="{BB962C8B-B14F-4D97-AF65-F5344CB8AC3E}">
        <p14:creationId xmlns:p14="http://schemas.microsoft.com/office/powerpoint/2010/main" val="166915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19B067-912A-4072-8943-B182A8F6D841}"/>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B6B0CF01-D4F4-4B54-87B7-72EF0537B8AC}"/>
              </a:ext>
            </a:extLst>
          </p:cNvPr>
          <p:cNvSpPr>
            <a:spLocks noGrp="1"/>
          </p:cNvSpPr>
          <p:nvPr>
            <p:ph type="dt" sz="half" idx="10"/>
          </p:nvPr>
        </p:nvSpPr>
        <p:spPr/>
        <p:txBody>
          <a:bodyPr/>
          <a:lstStyle/>
          <a:p>
            <a:fld id="{C20AECF0-4D25-4C73-9E35-2EDEA56DA2D1}" type="datetimeFigureOut">
              <a:rPr lang="es-MX" smtClean="0"/>
              <a:t>02/09/2020</a:t>
            </a:fld>
            <a:endParaRPr lang="es-MX"/>
          </a:p>
        </p:txBody>
      </p:sp>
      <p:sp>
        <p:nvSpPr>
          <p:cNvPr id="4" name="Marcador de pie de página 3">
            <a:extLst>
              <a:ext uri="{FF2B5EF4-FFF2-40B4-BE49-F238E27FC236}">
                <a16:creationId xmlns:a16="http://schemas.microsoft.com/office/drawing/2014/main" id="{381B078D-7709-4E04-9930-F5B2475B6411}"/>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A2BD2879-A1A1-495C-B236-B918BC88BCF1}"/>
              </a:ext>
            </a:extLst>
          </p:cNvPr>
          <p:cNvSpPr>
            <a:spLocks noGrp="1"/>
          </p:cNvSpPr>
          <p:nvPr>
            <p:ph type="sldNum" sz="quarter" idx="12"/>
          </p:nvPr>
        </p:nvSpPr>
        <p:spPr/>
        <p:txBody>
          <a:bodyPr/>
          <a:lstStyle/>
          <a:p>
            <a:fld id="{E1130AF1-851F-4A8B-B530-AA7C1CDE38C2}" type="slidenum">
              <a:rPr lang="es-MX" smtClean="0"/>
              <a:t>‹Nº›</a:t>
            </a:fld>
            <a:endParaRPr lang="es-MX"/>
          </a:p>
        </p:txBody>
      </p:sp>
    </p:spTree>
    <p:extLst>
      <p:ext uri="{BB962C8B-B14F-4D97-AF65-F5344CB8AC3E}">
        <p14:creationId xmlns:p14="http://schemas.microsoft.com/office/powerpoint/2010/main" val="2917874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6B2F542-F654-4266-9ADC-01B2E8B9F1F1}"/>
              </a:ext>
            </a:extLst>
          </p:cNvPr>
          <p:cNvSpPr>
            <a:spLocks noGrp="1"/>
          </p:cNvSpPr>
          <p:nvPr>
            <p:ph type="dt" sz="half" idx="10"/>
          </p:nvPr>
        </p:nvSpPr>
        <p:spPr/>
        <p:txBody>
          <a:bodyPr/>
          <a:lstStyle/>
          <a:p>
            <a:fld id="{C20AECF0-4D25-4C73-9E35-2EDEA56DA2D1}" type="datetimeFigureOut">
              <a:rPr lang="es-MX" smtClean="0"/>
              <a:t>02/09/2020</a:t>
            </a:fld>
            <a:endParaRPr lang="es-MX"/>
          </a:p>
        </p:txBody>
      </p:sp>
      <p:sp>
        <p:nvSpPr>
          <p:cNvPr id="3" name="Marcador de pie de página 2">
            <a:extLst>
              <a:ext uri="{FF2B5EF4-FFF2-40B4-BE49-F238E27FC236}">
                <a16:creationId xmlns:a16="http://schemas.microsoft.com/office/drawing/2014/main" id="{D4F29464-1E5D-47DF-94A2-CAD9DC8A1187}"/>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A68086BF-891B-448E-A2D6-B2348B77008D}"/>
              </a:ext>
            </a:extLst>
          </p:cNvPr>
          <p:cNvSpPr>
            <a:spLocks noGrp="1"/>
          </p:cNvSpPr>
          <p:nvPr>
            <p:ph type="sldNum" sz="quarter" idx="12"/>
          </p:nvPr>
        </p:nvSpPr>
        <p:spPr/>
        <p:txBody>
          <a:bodyPr/>
          <a:lstStyle/>
          <a:p>
            <a:fld id="{E1130AF1-851F-4A8B-B530-AA7C1CDE38C2}" type="slidenum">
              <a:rPr lang="es-MX" smtClean="0"/>
              <a:t>‹Nº›</a:t>
            </a:fld>
            <a:endParaRPr lang="es-MX"/>
          </a:p>
        </p:txBody>
      </p:sp>
    </p:spTree>
    <p:extLst>
      <p:ext uri="{BB962C8B-B14F-4D97-AF65-F5344CB8AC3E}">
        <p14:creationId xmlns:p14="http://schemas.microsoft.com/office/powerpoint/2010/main" val="3927393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A1C775-7906-463E-8993-B781D9C6D98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21EAC390-36ED-49D3-88E6-673FA97A34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B53DCAC1-7BA0-4327-8499-D7373AFF00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7EF9C8A-492A-4D57-9B77-E1DCE7C7D3B8}"/>
              </a:ext>
            </a:extLst>
          </p:cNvPr>
          <p:cNvSpPr>
            <a:spLocks noGrp="1"/>
          </p:cNvSpPr>
          <p:nvPr>
            <p:ph type="dt" sz="half" idx="10"/>
          </p:nvPr>
        </p:nvSpPr>
        <p:spPr/>
        <p:txBody>
          <a:bodyPr/>
          <a:lstStyle/>
          <a:p>
            <a:fld id="{C20AECF0-4D25-4C73-9E35-2EDEA56DA2D1}" type="datetimeFigureOut">
              <a:rPr lang="es-MX" smtClean="0"/>
              <a:t>02/09/2020</a:t>
            </a:fld>
            <a:endParaRPr lang="es-MX"/>
          </a:p>
        </p:txBody>
      </p:sp>
      <p:sp>
        <p:nvSpPr>
          <p:cNvPr id="6" name="Marcador de pie de página 5">
            <a:extLst>
              <a:ext uri="{FF2B5EF4-FFF2-40B4-BE49-F238E27FC236}">
                <a16:creationId xmlns:a16="http://schemas.microsoft.com/office/drawing/2014/main" id="{E1F8057A-EA27-4875-866D-D3F87ECD369B}"/>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47C913B2-569C-4C02-B136-EC8740FFD709}"/>
              </a:ext>
            </a:extLst>
          </p:cNvPr>
          <p:cNvSpPr>
            <a:spLocks noGrp="1"/>
          </p:cNvSpPr>
          <p:nvPr>
            <p:ph type="sldNum" sz="quarter" idx="12"/>
          </p:nvPr>
        </p:nvSpPr>
        <p:spPr/>
        <p:txBody>
          <a:bodyPr/>
          <a:lstStyle/>
          <a:p>
            <a:fld id="{E1130AF1-851F-4A8B-B530-AA7C1CDE38C2}" type="slidenum">
              <a:rPr lang="es-MX" smtClean="0"/>
              <a:t>‹Nº›</a:t>
            </a:fld>
            <a:endParaRPr lang="es-MX"/>
          </a:p>
        </p:txBody>
      </p:sp>
    </p:spTree>
    <p:extLst>
      <p:ext uri="{BB962C8B-B14F-4D97-AF65-F5344CB8AC3E}">
        <p14:creationId xmlns:p14="http://schemas.microsoft.com/office/powerpoint/2010/main" val="4176151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B50F1A-F8B4-4192-A57E-0E39AC91A7DE}"/>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DE51619F-01A3-4E3D-AE5B-B93A70454B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A531FD95-A483-43A9-B70C-0FD94F423A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A14AA1E-E6A2-4EAD-968A-B053460B3A38}"/>
              </a:ext>
            </a:extLst>
          </p:cNvPr>
          <p:cNvSpPr>
            <a:spLocks noGrp="1"/>
          </p:cNvSpPr>
          <p:nvPr>
            <p:ph type="dt" sz="half" idx="10"/>
          </p:nvPr>
        </p:nvSpPr>
        <p:spPr/>
        <p:txBody>
          <a:bodyPr/>
          <a:lstStyle/>
          <a:p>
            <a:fld id="{C20AECF0-4D25-4C73-9E35-2EDEA56DA2D1}" type="datetimeFigureOut">
              <a:rPr lang="es-MX" smtClean="0"/>
              <a:t>02/09/2020</a:t>
            </a:fld>
            <a:endParaRPr lang="es-MX"/>
          </a:p>
        </p:txBody>
      </p:sp>
      <p:sp>
        <p:nvSpPr>
          <p:cNvPr id="6" name="Marcador de pie de página 5">
            <a:extLst>
              <a:ext uri="{FF2B5EF4-FFF2-40B4-BE49-F238E27FC236}">
                <a16:creationId xmlns:a16="http://schemas.microsoft.com/office/drawing/2014/main" id="{5FC797AF-D255-4D2D-9D97-A5E112BBA202}"/>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87FE109A-5F64-4D7B-895A-C64EB939A3F7}"/>
              </a:ext>
            </a:extLst>
          </p:cNvPr>
          <p:cNvSpPr>
            <a:spLocks noGrp="1"/>
          </p:cNvSpPr>
          <p:nvPr>
            <p:ph type="sldNum" sz="quarter" idx="12"/>
          </p:nvPr>
        </p:nvSpPr>
        <p:spPr/>
        <p:txBody>
          <a:bodyPr/>
          <a:lstStyle/>
          <a:p>
            <a:fld id="{E1130AF1-851F-4A8B-B530-AA7C1CDE38C2}" type="slidenum">
              <a:rPr lang="es-MX" smtClean="0"/>
              <a:t>‹Nº›</a:t>
            </a:fld>
            <a:endParaRPr lang="es-MX"/>
          </a:p>
        </p:txBody>
      </p:sp>
    </p:spTree>
    <p:extLst>
      <p:ext uri="{BB962C8B-B14F-4D97-AF65-F5344CB8AC3E}">
        <p14:creationId xmlns:p14="http://schemas.microsoft.com/office/powerpoint/2010/main" val="1902893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7B75D12-6361-49BC-A539-4814C08C20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841A64AE-6599-44F0-B06E-5676810E27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BD500297-CB4B-4E9C-A424-22411C7209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0AECF0-4D25-4C73-9E35-2EDEA56DA2D1}" type="datetimeFigureOut">
              <a:rPr lang="es-MX" smtClean="0"/>
              <a:t>02/09/2020</a:t>
            </a:fld>
            <a:endParaRPr lang="es-MX"/>
          </a:p>
        </p:txBody>
      </p:sp>
      <p:sp>
        <p:nvSpPr>
          <p:cNvPr id="5" name="Marcador de pie de página 4">
            <a:extLst>
              <a:ext uri="{FF2B5EF4-FFF2-40B4-BE49-F238E27FC236}">
                <a16:creationId xmlns:a16="http://schemas.microsoft.com/office/drawing/2014/main" id="{C68C0A05-6D3A-476E-B616-B931756C5D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BBDAF791-9579-4FD6-B3FA-5DCFBF45AE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130AF1-851F-4A8B-B530-AA7C1CDE38C2}" type="slidenum">
              <a:rPr lang="es-MX" smtClean="0"/>
              <a:t>‹Nº›</a:t>
            </a:fld>
            <a:endParaRPr lang="es-MX"/>
          </a:p>
        </p:txBody>
      </p:sp>
    </p:spTree>
    <p:extLst>
      <p:ext uri="{BB962C8B-B14F-4D97-AF65-F5344CB8AC3E}">
        <p14:creationId xmlns:p14="http://schemas.microsoft.com/office/powerpoint/2010/main" val="32503386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escartin.mx/" TargetMode="External"/><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7.jp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FBD4BA0-5E13-4403-B4A7-40DF3A0185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622F0806-F5D8-4CCD-A924-6CC3D7BB26F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3" name="Freeform 5">
              <a:extLst>
                <a:ext uri="{FF2B5EF4-FFF2-40B4-BE49-F238E27FC236}">
                  <a16:creationId xmlns:a16="http://schemas.microsoft.com/office/drawing/2014/main" id="{C48C9CA8-31F2-4E7F-B5F8-52BB1996DC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4" name="Freeform 6">
              <a:extLst>
                <a:ext uri="{FF2B5EF4-FFF2-40B4-BE49-F238E27FC236}">
                  <a16:creationId xmlns:a16="http://schemas.microsoft.com/office/drawing/2014/main" id="{C590ED89-E9C6-402B-8700-DCDA669522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7">
              <a:extLst>
                <a:ext uri="{FF2B5EF4-FFF2-40B4-BE49-F238E27FC236}">
                  <a16:creationId xmlns:a16="http://schemas.microsoft.com/office/drawing/2014/main" id="{1A6861F9-7385-40F8-BA83-B8DFF7F33E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6" name="Freeform 8">
              <a:extLst>
                <a:ext uri="{FF2B5EF4-FFF2-40B4-BE49-F238E27FC236}">
                  <a16:creationId xmlns:a16="http://schemas.microsoft.com/office/drawing/2014/main" id="{D41F8744-72EA-46E8-ABFE-852031D4A8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7" name="Freeform 9">
              <a:extLst>
                <a:ext uri="{FF2B5EF4-FFF2-40B4-BE49-F238E27FC236}">
                  <a16:creationId xmlns:a16="http://schemas.microsoft.com/office/drawing/2014/main" id="{9F0E0968-3DB0-43C4-8318-A6D9119D4A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8" name="Freeform 10">
              <a:extLst>
                <a:ext uri="{FF2B5EF4-FFF2-40B4-BE49-F238E27FC236}">
                  <a16:creationId xmlns:a16="http://schemas.microsoft.com/office/drawing/2014/main" id="{33CE9E31-D43C-454C-BFBE-C030D98E2A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9" name="Freeform 11">
              <a:extLst>
                <a:ext uri="{FF2B5EF4-FFF2-40B4-BE49-F238E27FC236}">
                  <a16:creationId xmlns:a16="http://schemas.microsoft.com/office/drawing/2014/main" id="{3927A156-CD49-44E3-BA78-CE0AA02505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2">
              <a:extLst>
                <a:ext uri="{FF2B5EF4-FFF2-40B4-BE49-F238E27FC236}">
                  <a16:creationId xmlns:a16="http://schemas.microsoft.com/office/drawing/2014/main" id="{2B83C26B-3353-4E6D-86D4-9461A7A864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3">
              <a:extLst>
                <a:ext uri="{FF2B5EF4-FFF2-40B4-BE49-F238E27FC236}">
                  <a16:creationId xmlns:a16="http://schemas.microsoft.com/office/drawing/2014/main" id="{2FB70090-1FB7-4335-9B1E-1E7EC6A2FB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2" name="Freeform 14">
              <a:extLst>
                <a:ext uri="{FF2B5EF4-FFF2-40B4-BE49-F238E27FC236}">
                  <a16:creationId xmlns:a16="http://schemas.microsoft.com/office/drawing/2014/main" id="{B862257F-455F-4E18-A480-B22E8EFE14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23" name="Freeform 15">
              <a:extLst>
                <a:ext uri="{FF2B5EF4-FFF2-40B4-BE49-F238E27FC236}">
                  <a16:creationId xmlns:a16="http://schemas.microsoft.com/office/drawing/2014/main" id="{3C9DF0C4-8430-481B-B3E7-B8F79BC0F4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4" name="Freeform 16">
              <a:extLst>
                <a:ext uri="{FF2B5EF4-FFF2-40B4-BE49-F238E27FC236}">
                  <a16:creationId xmlns:a16="http://schemas.microsoft.com/office/drawing/2014/main" id="{91D50B8E-D94F-4944-9FD2-08DD35E29B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5" name="Freeform 17">
              <a:extLst>
                <a:ext uri="{FF2B5EF4-FFF2-40B4-BE49-F238E27FC236}">
                  <a16:creationId xmlns:a16="http://schemas.microsoft.com/office/drawing/2014/main" id="{9B0A066C-DC3D-4E53-AC63-00DF45416C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18">
              <a:extLst>
                <a:ext uri="{FF2B5EF4-FFF2-40B4-BE49-F238E27FC236}">
                  <a16:creationId xmlns:a16="http://schemas.microsoft.com/office/drawing/2014/main" id="{D2D040EF-76C0-496D-8C72-9DB143C3AD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19">
              <a:extLst>
                <a:ext uri="{FF2B5EF4-FFF2-40B4-BE49-F238E27FC236}">
                  <a16:creationId xmlns:a16="http://schemas.microsoft.com/office/drawing/2014/main" id="{15FC8221-21EA-4D83-809B-108B7E0C5B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0">
              <a:extLst>
                <a:ext uri="{FF2B5EF4-FFF2-40B4-BE49-F238E27FC236}">
                  <a16:creationId xmlns:a16="http://schemas.microsoft.com/office/drawing/2014/main" id="{5A181F7D-35FA-49F3-8BCB-5D7250BA42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9" name="Freeform 21">
              <a:extLst>
                <a:ext uri="{FF2B5EF4-FFF2-40B4-BE49-F238E27FC236}">
                  <a16:creationId xmlns:a16="http://schemas.microsoft.com/office/drawing/2014/main" id="{188DFD0A-AECC-43FC-B06B-D2A8A2EB9F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0" name="Freeform 22">
              <a:extLst>
                <a:ext uri="{FF2B5EF4-FFF2-40B4-BE49-F238E27FC236}">
                  <a16:creationId xmlns:a16="http://schemas.microsoft.com/office/drawing/2014/main" id="{1769DE60-D3FA-40D0-96A4-6BEAD0C386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31" name="Freeform 23">
              <a:extLst>
                <a:ext uri="{FF2B5EF4-FFF2-40B4-BE49-F238E27FC236}">
                  <a16:creationId xmlns:a16="http://schemas.microsoft.com/office/drawing/2014/main" id="{18E5EA87-065F-44FB-B99A-484483E31A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pic>
        <p:nvPicPr>
          <p:cNvPr id="5" name="Imagen 4">
            <a:extLst>
              <a:ext uri="{FF2B5EF4-FFF2-40B4-BE49-F238E27FC236}">
                <a16:creationId xmlns:a16="http://schemas.microsoft.com/office/drawing/2014/main" id="{060EF60D-0F3D-4309-9EDE-AD002446C485}"/>
              </a:ext>
            </a:extLst>
          </p:cNvPr>
          <p:cNvPicPr>
            <a:picLocks noChangeAspect="1"/>
          </p:cNvPicPr>
          <p:nvPr/>
        </p:nvPicPr>
        <p:blipFill rotWithShape="1">
          <a:blip r:embed="rId2">
            <a:extLst>
              <a:ext uri="{28A0092B-C50C-407E-A947-70E740481C1C}">
                <a14:useLocalDpi xmlns:a14="http://schemas.microsoft.com/office/drawing/2010/main" val="0"/>
              </a:ext>
            </a:extLst>
          </a:blip>
          <a:srcRect t="5114" r="-1" b="24876"/>
          <a:stretch/>
        </p:blipFill>
        <p:spPr>
          <a:xfrm>
            <a:off x="10606" y="-119869"/>
            <a:ext cx="12188932" cy="5090197"/>
          </a:xfrm>
          <a:custGeom>
            <a:avLst/>
            <a:gdLst>
              <a:gd name="connsiteX0" fmla="*/ 0 w 12188952"/>
              <a:gd name="connsiteY0" fmla="*/ 0 h 5696077"/>
              <a:gd name="connsiteX1" fmla="*/ 12188952 w 12188952"/>
              <a:gd name="connsiteY1" fmla="*/ 0 h 5696077"/>
              <a:gd name="connsiteX2" fmla="*/ 12188952 w 12188952"/>
              <a:gd name="connsiteY2" fmla="*/ 4710335 h 5696077"/>
              <a:gd name="connsiteX3" fmla="*/ 12113803 w 12188952"/>
              <a:gd name="connsiteY3" fmla="*/ 4718295 h 5696077"/>
              <a:gd name="connsiteX4" fmla="*/ 6753597 w 12188952"/>
              <a:gd name="connsiteY4" fmla="*/ 5041852 h 5696077"/>
              <a:gd name="connsiteX5" fmla="*/ 400746 w 12188952"/>
              <a:gd name="connsiteY5" fmla="*/ 4870509 h 5696077"/>
              <a:gd name="connsiteX6" fmla="*/ 3700 w 12188952"/>
              <a:gd name="connsiteY6" fmla="*/ 4833875 h 5696077"/>
              <a:gd name="connsiteX7" fmla="*/ 3700 w 12188952"/>
              <a:gd name="connsiteY7" fmla="*/ 5696077 h 5696077"/>
              <a:gd name="connsiteX8" fmla="*/ 0 w 12188952"/>
              <a:gd name="connsiteY8" fmla="*/ 5696077 h 56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88952" h="5696077">
                <a:moveTo>
                  <a:pt x="0" y="0"/>
                </a:moveTo>
                <a:lnTo>
                  <a:pt x="12188952" y="0"/>
                </a:lnTo>
                <a:lnTo>
                  <a:pt x="12188952" y="4710335"/>
                </a:lnTo>
                <a:lnTo>
                  <a:pt x="12113803" y="4718295"/>
                </a:lnTo>
                <a:cubicBezTo>
                  <a:pt x="10139508" y="4916244"/>
                  <a:pt x="8237152" y="5009247"/>
                  <a:pt x="6753597" y="5041852"/>
                </a:cubicBezTo>
                <a:cubicBezTo>
                  <a:pt x="4940362" y="5081701"/>
                  <a:pt x="2657278" y="5062371"/>
                  <a:pt x="400746" y="4870509"/>
                </a:cubicBezTo>
                <a:lnTo>
                  <a:pt x="3700" y="4833875"/>
                </a:lnTo>
                <a:lnTo>
                  <a:pt x="3700" y="5696077"/>
                </a:lnTo>
                <a:lnTo>
                  <a:pt x="0" y="5696077"/>
                </a:lnTo>
                <a:close/>
              </a:path>
            </a:pathLst>
          </a:custGeom>
        </p:spPr>
      </p:pic>
      <p:sp>
        <p:nvSpPr>
          <p:cNvPr id="3" name="Subtítulo 2">
            <a:extLst>
              <a:ext uri="{FF2B5EF4-FFF2-40B4-BE49-F238E27FC236}">
                <a16:creationId xmlns:a16="http://schemas.microsoft.com/office/drawing/2014/main" id="{7FBFBDD5-1935-48E0-B9C4-20FD419E6E67}"/>
              </a:ext>
            </a:extLst>
          </p:cNvPr>
          <p:cNvSpPr>
            <a:spLocks noGrp="1"/>
          </p:cNvSpPr>
          <p:nvPr>
            <p:ph type="subTitle" idx="1"/>
          </p:nvPr>
        </p:nvSpPr>
        <p:spPr>
          <a:xfrm>
            <a:off x="1013097" y="4620552"/>
            <a:ext cx="10201529" cy="1789392"/>
          </a:xfrm>
        </p:spPr>
        <p:txBody>
          <a:bodyPr>
            <a:normAutofit lnSpcReduction="10000"/>
          </a:bodyPr>
          <a:lstStyle/>
          <a:p>
            <a:pPr>
              <a:lnSpc>
                <a:spcPct val="120000"/>
              </a:lnSpc>
            </a:pPr>
            <a:r>
              <a:rPr lang="es-MX" b="1" spc="100" dirty="0">
                <a:solidFill>
                  <a:schemeClr val="bg1"/>
                </a:solidFill>
                <a:latin typeface="Bookman Old Style" panose="02050604050505020204" pitchFamily="18" charset="0"/>
              </a:rPr>
              <a:t>Modificación a la Norma Oficial Mexicana NOM-051-SCFI/SSA1-2010 Especificaciones Generales de Etiquetado para Alimentos y Bebidas no Alcohólicas Preenvasados-Información Comercial y Sanitaria.</a:t>
            </a:r>
            <a:endParaRPr lang="es-MX" spc="100" dirty="0">
              <a:solidFill>
                <a:schemeClr val="bg1"/>
              </a:solidFill>
              <a:latin typeface="Bookman Old Style" panose="02050604050505020204" pitchFamily="18" charset="0"/>
            </a:endParaRPr>
          </a:p>
        </p:txBody>
      </p:sp>
      <p:pic>
        <p:nvPicPr>
          <p:cNvPr id="32" name="Imagen 31">
            <a:extLst>
              <a:ext uri="{FF2B5EF4-FFF2-40B4-BE49-F238E27FC236}">
                <a16:creationId xmlns:a16="http://schemas.microsoft.com/office/drawing/2014/main" id="{54257B0C-3A8B-4D41-B66B-B7612194F6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35032" y="-109920"/>
            <a:ext cx="3169298" cy="662472"/>
          </a:xfrm>
          <a:prstGeom prst="rect">
            <a:avLst/>
          </a:prstGeom>
        </p:spPr>
      </p:pic>
      <p:sp>
        <p:nvSpPr>
          <p:cNvPr id="8" name="Rectángulo: esquinas redondeadas 7">
            <a:extLst>
              <a:ext uri="{FF2B5EF4-FFF2-40B4-BE49-F238E27FC236}">
                <a16:creationId xmlns:a16="http://schemas.microsoft.com/office/drawing/2014/main" id="{D2DD481C-E2C7-4FF5-A96F-0604F605F53B}"/>
              </a:ext>
            </a:extLst>
          </p:cNvPr>
          <p:cNvSpPr/>
          <p:nvPr/>
        </p:nvSpPr>
        <p:spPr>
          <a:xfrm>
            <a:off x="-41097" y="-113169"/>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21627207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17D65FA8-93AB-4055-81CD-29295F48C228}"/>
              </a:ext>
            </a:extLst>
          </p:cNvPr>
          <p:cNvSpPr>
            <a:spLocks noGrp="1"/>
          </p:cNvSpPr>
          <p:nvPr>
            <p:ph idx="1"/>
          </p:nvPr>
        </p:nvSpPr>
        <p:spPr>
          <a:xfrm>
            <a:off x="306355" y="2117728"/>
            <a:ext cx="11579289" cy="4311561"/>
          </a:xfrm>
        </p:spPr>
        <p:txBody>
          <a:bodyPr anchor="ctr">
            <a:noAutofit/>
          </a:bodyPr>
          <a:lstStyle/>
          <a:p>
            <a:pPr marL="0" indent="0" algn="just">
              <a:lnSpc>
                <a:spcPct val="100000"/>
              </a:lnSpc>
              <a:buNone/>
            </a:pPr>
            <a:r>
              <a:rPr lang="es-MX" altLang="es-MX" sz="1800" b="1" spc="100" dirty="0">
                <a:latin typeface="Bookman Old Style" panose="02050604050505020204" pitchFamily="18" charset="0"/>
                <a:ea typeface="Calibri" panose="020F0502020204030204" pitchFamily="34" charset="0"/>
                <a:cs typeface="Bookman Old Style" panose="02050604050505020204" pitchFamily="18" charset="0"/>
              </a:rPr>
              <a:t>De la entrada en vigor de la NOM:</a:t>
            </a:r>
          </a:p>
          <a:p>
            <a:pPr marL="0" indent="0" algn="just">
              <a:lnSpc>
                <a:spcPct val="100000"/>
              </a:lnSpc>
              <a:buNone/>
            </a:pPr>
            <a:r>
              <a:rPr lang="es-MX" altLang="es-MX" sz="1800" spc="100" dirty="0">
                <a:latin typeface="Bookman Old Style" panose="02050604050505020204" pitchFamily="18" charset="0"/>
                <a:ea typeface="Calibri" panose="020F0502020204030204" pitchFamily="34" charset="0"/>
                <a:cs typeface="Bookman Old Style" panose="02050604050505020204" pitchFamily="18" charset="0"/>
              </a:rPr>
              <a:t>Según los artículos transitorios de la Modificación la NOM-051-SCFI/SSA1-2010 publicada, su entrada en vigor, tendría que hacerse de la siguiente forma:</a:t>
            </a:r>
          </a:p>
          <a:p>
            <a:pPr algn="just">
              <a:lnSpc>
                <a:spcPct val="100000"/>
              </a:lnSpc>
            </a:pPr>
            <a:r>
              <a:rPr lang="es-MX" altLang="es-MX" sz="1800" spc="100" dirty="0">
                <a:latin typeface="Bookman Old Style" panose="02050604050505020204" pitchFamily="18" charset="0"/>
                <a:ea typeface="Calibri" panose="020F0502020204030204" pitchFamily="34" charset="0"/>
                <a:cs typeface="Bookman Old Style" panose="02050604050505020204" pitchFamily="18" charset="0"/>
              </a:rPr>
              <a:t>En relación al etiquetado de alimentos relativas al etiquetado frontal de advertencia, los textos contenidos en los incisos 4.5.3.4 al 4.5.3.4.7 así como el 7.1.3 y 7.1.4, entrarán en vigor a partir del </a:t>
            </a:r>
            <a:r>
              <a:rPr lang="es-MX" altLang="es-MX" sz="1800" b="1" spc="100" dirty="0">
                <a:latin typeface="Bookman Old Style" panose="02050604050505020204" pitchFamily="18" charset="0"/>
                <a:ea typeface="Calibri" panose="020F0502020204030204" pitchFamily="34" charset="0"/>
                <a:cs typeface="Bookman Old Style" panose="02050604050505020204" pitchFamily="18" charset="0"/>
              </a:rPr>
              <a:t>1 de octubre de 2020</a:t>
            </a:r>
            <a:r>
              <a:rPr lang="es-MX" altLang="es-MX" sz="1800" spc="100" dirty="0">
                <a:latin typeface="Bookman Old Style" panose="02050604050505020204" pitchFamily="18" charset="0"/>
                <a:ea typeface="Calibri" panose="020F0502020204030204" pitchFamily="34" charset="0"/>
                <a:cs typeface="Bookman Old Style" panose="02050604050505020204" pitchFamily="18" charset="0"/>
              </a:rPr>
              <a:t>,</a:t>
            </a:r>
          </a:p>
          <a:p>
            <a:pPr algn="just">
              <a:lnSpc>
                <a:spcPct val="100000"/>
              </a:lnSpc>
            </a:pPr>
            <a:r>
              <a:rPr lang="es-MX" altLang="es-MX" sz="1800" spc="100" dirty="0">
                <a:latin typeface="Bookman Old Style" panose="02050604050505020204" pitchFamily="18" charset="0"/>
                <a:ea typeface="Calibri" panose="020F0502020204030204" pitchFamily="34" charset="0"/>
                <a:cs typeface="Bookman Old Style" panose="02050604050505020204" pitchFamily="18" charset="0"/>
              </a:rPr>
              <a:t>En tanto que el resto de los numerales o incisos de la modificación a la citada Norma Oficial Mexicana, lo harán el </a:t>
            </a:r>
            <a:r>
              <a:rPr lang="es-MX" altLang="es-MX" sz="1800" b="1" spc="100" dirty="0">
                <a:latin typeface="Bookman Old Style" panose="02050604050505020204" pitchFamily="18" charset="0"/>
                <a:ea typeface="Calibri" panose="020F0502020204030204" pitchFamily="34" charset="0"/>
                <a:cs typeface="Bookman Old Style" panose="02050604050505020204" pitchFamily="18" charset="0"/>
              </a:rPr>
              <a:t>1 de abril de 2021</a:t>
            </a:r>
            <a:r>
              <a:rPr lang="es-MX" altLang="es-MX" sz="1800" spc="100" dirty="0">
                <a:latin typeface="Bookman Old Style" panose="02050604050505020204" pitchFamily="18" charset="0"/>
                <a:ea typeface="Calibri" panose="020F0502020204030204" pitchFamily="34" charset="0"/>
                <a:cs typeface="Bookman Old Style" panose="02050604050505020204" pitchFamily="18" charset="0"/>
              </a:rPr>
              <a:t>, con las precisiones que se detallan en los artículos transitorios. Lo anterior con las precisiones que se detallan en el transitorio segundo de la NOM.</a:t>
            </a:r>
          </a:p>
        </p:txBody>
      </p:sp>
      <p:pic>
        <p:nvPicPr>
          <p:cNvPr id="3" name="Imagen 2">
            <a:extLst>
              <a:ext uri="{FF2B5EF4-FFF2-40B4-BE49-F238E27FC236}">
                <a16:creationId xmlns:a16="http://schemas.microsoft.com/office/drawing/2014/main" id="{2B3C833D-4823-46BB-BEAD-DC8AFB0AC2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1868214"/>
          </a:xfrm>
          <a:prstGeom prst="flowChartDocument">
            <a:avLst/>
          </a:prstGeom>
        </p:spPr>
      </p:pic>
      <p:pic>
        <p:nvPicPr>
          <p:cNvPr id="4" name="Imagen 3">
            <a:extLst>
              <a:ext uri="{FF2B5EF4-FFF2-40B4-BE49-F238E27FC236}">
                <a16:creationId xmlns:a16="http://schemas.microsoft.com/office/drawing/2014/main" id="{0C0956FF-4697-45F3-8EA9-A817707CF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4760" y="6"/>
            <a:ext cx="3169298" cy="662472"/>
          </a:xfrm>
          <a:prstGeom prst="rect">
            <a:avLst/>
          </a:prstGeom>
        </p:spPr>
      </p:pic>
      <p:sp>
        <p:nvSpPr>
          <p:cNvPr id="5" name="Rectángulo: esquinas redondeadas 4">
            <a:extLst>
              <a:ext uri="{FF2B5EF4-FFF2-40B4-BE49-F238E27FC236}">
                <a16:creationId xmlns:a16="http://schemas.microsoft.com/office/drawing/2014/main" id="{75DE0E61-F941-458C-8E6C-295AEF74B71F}"/>
              </a:ext>
            </a:extLst>
          </p:cNvPr>
          <p:cNvSpPr/>
          <p:nvPr/>
        </p:nvSpPr>
        <p:spPr>
          <a:xfrm>
            <a:off x="-41097" y="-155"/>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1406169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17D65FA8-93AB-4055-81CD-29295F48C228}"/>
              </a:ext>
            </a:extLst>
          </p:cNvPr>
          <p:cNvSpPr>
            <a:spLocks noGrp="1"/>
          </p:cNvSpPr>
          <p:nvPr>
            <p:ph idx="1"/>
          </p:nvPr>
        </p:nvSpPr>
        <p:spPr>
          <a:xfrm>
            <a:off x="306355" y="2117728"/>
            <a:ext cx="11745232" cy="4642668"/>
          </a:xfrm>
        </p:spPr>
        <p:txBody>
          <a:bodyPr anchor="ctr">
            <a:noAutofit/>
          </a:bodyPr>
          <a:lstStyle/>
          <a:p>
            <a:pPr marL="0" lvl="0" indent="0" algn="just" eaLnBrk="0" fontAlgn="base" hangingPunct="0">
              <a:lnSpc>
                <a:spcPct val="100000"/>
              </a:lnSpc>
              <a:spcBef>
                <a:spcPct val="0"/>
              </a:spcBef>
              <a:spcAft>
                <a:spcPct val="0"/>
              </a:spcAft>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Aclaraciones respecto de la Modificación a la NOM-051-SCFI/SSA1-2010: </a:t>
            </a:r>
          </a:p>
          <a:p>
            <a:pPr marL="0" lvl="0" indent="0" algn="just" eaLnBrk="0" fontAlgn="base" hangingPunct="0">
              <a:lnSpc>
                <a:spcPct val="100000"/>
              </a:lnSpc>
              <a:spcBef>
                <a:spcPct val="0"/>
              </a:spcBef>
              <a:spcAft>
                <a:spcPct val="0"/>
              </a:spcAft>
              <a:buNone/>
            </a:pPr>
            <a:endPar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r>
              <a:rPr lang="es-MX" sz="1600" spc="100" dirty="0">
                <a:latin typeface="Bookman Old Style" panose="02050604050505020204" pitchFamily="18" charset="0"/>
              </a:rPr>
              <a:t>El pasado 19 de junio de 2020, fue publicada en el Diario Oficial de la Federación una Nota Aclaratoria, mediante la cual se realizaron cuatro aclaraciones a la redacción inicial de la modificación:</a:t>
            </a:r>
          </a:p>
          <a:p>
            <a:pPr marL="0" indent="0" algn="just">
              <a:lnSpc>
                <a:spcPct val="100000"/>
              </a:lnSpc>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1. </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Respecto del texto contenido en el inciso 4.5.2.4.1. de la NOM, se menciona como texto aclarado lo siguiente:</a:t>
            </a:r>
          </a:p>
          <a:p>
            <a:pPr marL="0" indent="0" algn="just">
              <a:lnSpc>
                <a:spcPct val="100000"/>
              </a:lnSpc>
              <a:buNone/>
            </a:pP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“4.5.2.4.1 La declaración nutrimental debe hacerse en las unidades que correspondan al Sistema General de Unidades de Medida NOM-008-SCFI-2002, citada en el capítulo de referencias. Adicionalmente, se pueden emplear otras unidades de medidas. </a:t>
            </a:r>
            <a:r>
              <a:rPr lang="es-MX" altLang="es-MX" sz="1600" spc="100" dirty="0" err="1">
                <a:latin typeface="Bookman Old Style" panose="02050604050505020204" pitchFamily="18" charset="0"/>
                <a:ea typeface="Calibri" panose="020F0502020204030204" pitchFamily="34" charset="0"/>
                <a:cs typeface="Bookman Old Style" panose="02050604050505020204" pitchFamily="18" charset="0"/>
              </a:rPr>
              <a:t>Tratandose</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 de vitaminas y de nutrimentos inorgánicos (minerales), estos se deben sujetar a lo establecido en el inciso 4.5.2.4.</a:t>
            </a: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4.</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a:t>
            </a:r>
          </a:p>
          <a:p>
            <a:pPr marL="0" indent="0" algn="just">
              <a:lnSpc>
                <a:spcPct val="100000"/>
              </a:lnSpc>
              <a:buNone/>
            </a:pP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De dicha aclaración, podemos concluir que el cambio radicó en el inciso a que hace referencia, toda vez que en la modificación a la NOM se mencionaba que las vitaminas y nutrimentos orgánicos debían sujetarse a lo establecido en el inciso 4.5.2.4.5.</a:t>
            </a:r>
          </a:p>
          <a:p>
            <a:pPr marL="0" indent="0" algn="just">
              <a:lnSpc>
                <a:spcPct val="100000"/>
              </a:lnSpc>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p:txBody>
      </p:sp>
      <p:pic>
        <p:nvPicPr>
          <p:cNvPr id="5" name="Imagen 4" descr="Imagen que contiene tabla, persona, interior, frente&#10;&#10;Descripción generada automáticamente">
            <a:extLst>
              <a:ext uri="{FF2B5EF4-FFF2-40B4-BE49-F238E27FC236}">
                <a16:creationId xmlns:a16="http://schemas.microsoft.com/office/drawing/2014/main" id="{11AF2517-0000-46CC-851E-F395266273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593"/>
            <a:ext cx="12192000" cy="2010103"/>
          </a:xfrm>
          <a:prstGeom prst="flowChartDocument">
            <a:avLst/>
          </a:prstGeom>
        </p:spPr>
      </p:pic>
      <p:pic>
        <p:nvPicPr>
          <p:cNvPr id="4" name="Imagen 3">
            <a:extLst>
              <a:ext uri="{FF2B5EF4-FFF2-40B4-BE49-F238E27FC236}">
                <a16:creationId xmlns:a16="http://schemas.microsoft.com/office/drawing/2014/main" id="{0C0956FF-4697-45F3-8EA9-A817707CF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6130" y="-92460"/>
            <a:ext cx="3169298" cy="662472"/>
          </a:xfrm>
          <a:prstGeom prst="rect">
            <a:avLst/>
          </a:prstGeom>
        </p:spPr>
      </p:pic>
      <p:sp>
        <p:nvSpPr>
          <p:cNvPr id="6" name="Rectángulo: esquinas redondeadas 5">
            <a:extLst>
              <a:ext uri="{FF2B5EF4-FFF2-40B4-BE49-F238E27FC236}">
                <a16:creationId xmlns:a16="http://schemas.microsoft.com/office/drawing/2014/main" id="{A1D4440D-CD04-41C0-820D-C0C4DF5A6FE5}"/>
              </a:ext>
            </a:extLst>
          </p:cNvPr>
          <p:cNvSpPr/>
          <p:nvPr/>
        </p:nvSpPr>
        <p:spPr>
          <a:xfrm>
            <a:off x="-41097" y="-92621"/>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1886442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17D65FA8-93AB-4055-81CD-29295F48C228}"/>
              </a:ext>
            </a:extLst>
          </p:cNvPr>
          <p:cNvSpPr>
            <a:spLocks noGrp="1"/>
          </p:cNvSpPr>
          <p:nvPr>
            <p:ph idx="1"/>
          </p:nvPr>
        </p:nvSpPr>
        <p:spPr>
          <a:xfrm>
            <a:off x="306355" y="2117728"/>
            <a:ext cx="11745232" cy="4642668"/>
          </a:xfrm>
        </p:spPr>
        <p:txBody>
          <a:bodyPr anchor="ctr">
            <a:noAutofit/>
          </a:bodyPr>
          <a:lstStyle/>
          <a:p>
            <a:pPr marL="0" lvl="0" indent="0" algn="just" eaLnBrk="0" fontAlgn="base" hangingPunct="0">
              <a:lnSpc>
                <a:spcPct val="100000"/>
              </a:lnSpc>
              <a:spcBef>
                <a:spcPct val="0"/>
              </a:spcBef>
              <a:spcAft>
                <a:spcPct val="0"/>
              </a:spcAft>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2. </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Respecto del texto contenido en el inciso 4.5.3.4.2. de la NOM, se menciona como texto aclarado lo siguiente:</a:t>
            </a:r>
          </a:p>
          <a:p>
            <a:pPr marL="0" lvl="0" indent="0" algn="just" eaLnBrk="0" fontAlgn="base" hangingPunct="0">
              <a:lnSpc>
                <a:spcPct val="100000"/>
              </a:lnSpc>
              <a:spcBef>
                <a:spcPct val="0"/>
              </a:spcBef>
              <a:spcAft>
                <a:spcPct val="0"/>
              </a:spcAft>
              <a:buNone/>
            </a:pPr>
            <a:endPar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endParaRPr>
          </a:p>
          <a:p>
            <a:pPr marL="0" lvl="0" indent="0" algn="just" eaLnBrk="0" fontAlgn="base" hangingPunct="0">
              <a:lnSpc>
                <a:spcPct val="100000"/>
              </a:lnSpc>
              <a:spcBef>
                <a:spcPct val="0"/>
              </a:spcBef>
              <a:spcAft>
                <a:spcPct val="0"/>
              </a:spcAft>
              <a:buNone/>
            </a:pP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“4.5.3.4.2 Los productos cuya superficie principal de exhibición sea &lt;40 cm2 solo deben incluir un sello con el número que corresponda a la cantidad de nutrimentos que cumplen con el perfil establecido en 4.5.3 en un tamaño mínimo de conformidad a lo establecido en la tabla A1 del Apéndice A (Normativo) de la presente Norma. </a:t>
            </a:r>
          </a:p>
          <a:p>
            <a:pPr marL="0" lvl="0" indent="0" algn="just" eaLnBrk="0" fontAlgn="base" hangingPunct="0">
              <a:lnSpc>
                <a:spcPct val="100000"/>
              </a:lnSpc>
              <a:spcBef>
                <a:spcPct val="0"/>
              </a:spcBef>
              <a:spcAft>
                <a:spcPct val="0"/>
              </a:spcAft>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lvl="0" indent="0" algn="just" eaLnBrk="0" fontAlgn="base" hangingPunct="0">
              <a:lnSpc>
                <a:spcPct val="100000"/>
              </a:lnSpc>
              <a:spcBef>
                <a:spcPct val="0"/>
              </a:spcBef>
              <a:spcAft>
                <a:spcPct val="0"/>
              </a:spcAft>
              <a:buNone/>
            </a:pP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Aquellos productos cuya superficie principal de exhibición sea &lt; 5 cm2 el sello descrito en el párrafo anterior debe de cumplir con las características descritas en el numeral A.4.</a:t>
            </a: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4</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 del Apéndice A (Normativo).”  (El énfasis es propio)</a:t>
            </a:r>
          </a:p>
          <a:p>
            <a:pPr marL="0" lvl="0" indent="0" algn="just" eaLnBrk="0" fontAlgn="base" hangingPunct="0">
              <a:lnSpc>
                <a:spcPct val="100000"/>
              </a:lnSpc>
              <a:spcBef>
                <a:spcPct val="0"/>
              </a:spcBef>
              <a:spcAft>
                <a:spcPct val="0"/>
              </a:spcAft>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lvl="0" indent="0" algn="just" eaLnBrk="0" fontAlgn="base" hangingPunct="0">
              <a:lnSpc>
                <a:spcPct val="100000"/>
              </a:lnSpc>
              <a:spcBef>
                <a:spcPct val="0"/>
              </a:spcBef>
              <a:spcAft>
                <a:spcPct val="0"/>
              </a:spcAft>
              <a:buNone/>
            </a:pP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De la reproducción anterior, advertimos que el motivo de aclaración consiste en que el numeral mediante el cual, los productos cuya superficie principal de exhibición sea &lt; 5 cm2 es el A.4.4 del Apéndice A, toda vez que en la modificación a la NOM se mencionaba como numeral de referencia el A.4.5. </a:t>
            </a:r>
          </a:p>
          <a:p>
            <a:pPr marL="0" indent="0" algn="just">
              <a:lnSpc>
                <a:spcPct val="100000"/>
              </a:lnSpc>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p:txBody>
      </p:sp>
      <p:pic>
        <p:nvPicPr>
          <p:cNvPr id="5" name="Imagen 4" descr="Imagen que contiene tabla, persona, interior, frente&#10;&#10;Descripción generada automáticamente">
            <a:extLst>
              <a:ext uri="{FF2B5EF4-FFF2-40B4-BE49-F238E27FC236}">
                <a16:creationId xmlns:a16="http://schemas.microsoft.com/office/drawing/2014/main" id="{11AF2517-0000-46CC-851E-F395266273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593"/>
            <a:ext cx="12192000" cy="2010103"/>
          </a:xfrm>
          <a:prstGeom prst="flowChartDocument">
            <a:avLst/>
          </a:prstGeom>
        </p:spPr>
      </p:pic>
      <p:pic>
        <p:nvPicPr>
          <p:cNvPr id="4" name="Imagen 3">
            <a:extLst>
              <a:ext uri="{FF2B5EF4-FFF2-40B4-BE49-F238E27FC236}">
                <a16:creationId xmlns:a16="http://schemas.microsoft.com/office/drawing/2014/main" id="{0C0956FF-4697-45F3-8EA9-A817707CF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6130" y="-92460"/>
            <a:ext cx="3169298" cy="662472"/>
          </a:xfrm>
          <a:prstGeom prst="rect">
            <a:avLst/>
          </a:prstGeom>
        </p:spPr>
      </p:pic>
      <p:sp>
        <p:nvSpPr>
          <p:cNvPr id="6" name="Rectángulo: esquinas redondeadas 5">
            <a:extLst>
              <a:ext uri="{FF2B5EF4-FFF2-40B4-BE49-F238E27FC236}">
                <a16:creationId xmlns:a16="http://schemas.microsoft.com/office/drawing/2014/main" id="{A1D4440D-CD04-41C0-820D-C0C4DF5A6FE5}"/>
              </a:ext>
            </a:extLst>
          </p:cNvPr>
          <p:cNvSpPr/>
          <p:nvPr/>
        </p:nvSpPr>
        <p:spPr>
          <a:xfrm>
            <a:off x="-41097" y="-92621"/>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2760289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17D65FA8-93AB-4055-81CD-29295F48C228}"/>
              </a:ext>
            </a:extLst>
          </p:cNvPr>
          <p:cNvSpPr>
            <a:spLocks noGrp="1"/>
          </p:cNvSpPr>
          <p:nvPr>
            <p:ph idx="1"/>
          </p:nvPr>
        </p:nvSpPr>
        <p:spPr>
          <a:xfrm>
            <a:off x="306355" y="2117728"/>
            <a:ext cx="11745232" cy="4642668"/>
          </a:xfrm>
        </p:spPr>
        <p:txBody>
          <a:bodyPr anchor="ctr">
            <a:noAutofit/>
          </a:bodyPr>
          <a:lstStyle/>
          <a:p>
            <a:pPr marL="0" lvl="0" indent="0" algn="just" eaLnBrk="0" fontAlgn="base" hangingPunct="0">
              <a:lnSpc>
                <a:spcPct val="100000"/>
              </a:lnSpc>
              <a:spcBef>
                <a:spcPct val="0"/>
              </a:spcBef>
              <a:spcAft>
                <a:spcPct val="0"/>
              </a:spcAft>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3. </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Respecto del texto contenido en el título de la Tabla 6 de la NOM, se menciona como texto aclarado lo siguiente:</a:t>
            </a:r>
          </a:p>
          <a:p>
            <a:pPr marL="0" lvl="0" indent="0" algn="just" eaLnBrk="0" fontAlgn="base" hangingPunct="0">
              <a:lnSpc>
                <a:spcPct val="100000"/>
              </a:lnSpc>
              <a:spcBef>
                <a:spcPct val="0"/>
              </a:spcBef>
              <a:spcAft>
                <a:spcPct val="0"/>
              </a:spcAft>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342900" lvl="0" indent="-342900" algn="just" eaLnBrk="0" fontAlgn="base" hangingPunct="0">
              <a:lnSpc>
                <a:spcPct val="100000"/>
              </a:lnSpc>
              <a:spcBef>
                <a:spcPct val="0"/>
              </a:spcBef>
              <a:spcAft>
                <a:spcPct val="0"/>
              </a:spcAft>
              <a:buAutoNum type="arabicPeriod" startAt="3"/>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lvl="0" indent="0" algn="just" eaLnBrk="0" fontAlgn="base" hangingPunct="0">
              <a:lnSpc>
                <a:spcPct val="100000"/>
              </a:lnSpc>
              <a:spcBef>
                <a:spcPct val="0"/>
              </a:spcBef>
              <a:spcAft>
                <a:spcPct val="0"/>
              </a:spcAft>
              <a:buNone/>
            </a:pP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“Tabla 6. Perfiles nutrimentales para la información nutrimental complementaria” (El énfasis es propio)</a:t>
            </a:r>
          </a:p>
          <a:p>
            <a:pPr marL="0" lvl="0" indent="0" algn="just" eaLnBrk="0" fontAlgn="base" hangingPunct="0">
              <a:lnSpc>
                <a:spcPct val="100000"/>
              </a:lnSpc>
              <a:spcBef>
                <a:spcPct val="0"/>
              </a:spcBef>
              <a:spcAft>
                <a:spcPct val="0"/>
              </a:spcAft>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lvl="0" indent="0" algn="just" eaLnBrk="0" fontAlgn="base" hangingPunct="0">
              <a:lnSpc>
                <a:spcPct val="100000"/>
              </a:lnSpc>
              <a:spcBef>
                <a:spcPct val="0"/>
              </a:spcBef>
              <a:spcAft>
                <a:spcPct val="0"/>
              </a:spcAft>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lvl="0" indent="0" algn="just" eaLnBrk="0" fontAlgn="base" hangingPunct="0">
              <a:lnSpc>
                <a:spcPct val="100000"/>
              </a:lnSpc>
              <a:spcBef>
                <a:spcPct val="0"/>
              </a:spcBef>
              <a:spcAft>
                <a:spcPct val="0"/>
              </a:spcAft>
              <a:buNone/>
            </a:pP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De dicha aclaración, advertimos que el cambio radica en el texto que refiere a “información nutrimental”, toda vez que en la Modificación de la NOM original se refiere a ella como “declaración nutrimental".</a:t>
            </a:r>
          </a:p>
          <a:p>
            <a:pPr marL="0" indent="0" algn="just">
              <a:lnSpc>
                <a:spcPct val="100000"/>
              </a:lnSpc>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p:txBody>
      </p:sp>
      <p:pic>
        <p:nvPicPr>
          <p:cNvPr id="5" name="Imagen 4" descr="Imagen que contiene tabla, persona, interior, frente&#10;&#10;Descripción generada automáticamente">
            <a:extLst>
              <a:ext uri="{FF2B5EF4-FFF2-40B4-BE49-F238E27FC236}">
                <a16:creationId xmlns:a16="http://schemas.microsoft.com/office/drawing/2014/main" id="{11AF2517-0000-46CC-851E-F395266273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593"/>
            <a:ext cx="12192000" cy="2010103"/>
          </a:xfrm>
          <a:prstGeom prst="flowChartDocument">
            <a:avLst/>
          </a:prstGeom>
        </p:spPr>
      </p:pic>
      <p:pic>
        <p:nvPicPr>
          <p:cNvPr id="4" name="Imagen 3">
            <a:extLst>
              <a:ext uri="{FF2B5EF4-FFF2-40B4-BE49-F238E27FC236}">
                <a16:creationId xmlns:a16="http://schemas.microsoft.com/office/drawing/2014/main" id="{0C0956FF-4697-45F3-8EA9-A817707CF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6130" y="-92460"/>
            <a:ext cx="3169298" cy="662472"/>
          </a:xfrm>
          <a:prstGeom prst="rect">
            <a:avLst/>
          </a:prstGeom>
        </p:spPr>
      </p:pic>
      <p:sp>
        <p:nvSpPr>
          <p:cNvPr id="6" name="Rectángulo: esquinas redondeadas 5">
            <a:extLst>
              <a:ext uri="{FF2B5EF4-FFF2-40B4-BE49-F238E27FC236}">
                <a16:creationId xmlns:a16="http://schemas.microsoft.com/office/drawing/2014/main" id="{A1D4440D-CD04-41C0-820D-C0C4DF5A6FE5}"/>
              </a:ext>
            </a:extLst>
          </p:cNvPr>
          <p:cNvSpPr/>
          <p:nvPr/>
        </p:nvSpPr>
        <p:spPr>
          <a:xfrm>
            <a:off x="-41097" y="-92621"/>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37927121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17D65FA8-93AB-4055-81CD-29295F48C228}"/>
              </a:ext>
            </a:extLst>
          </p:cNvPr>
          <p:cNvSpPr>
            <a:spLocks noGrp="1"/>
          </p:cNvSpPr>
          <p:nvPr>
            <p:ph idx="1"/>
          </p:nvPr>
        </p:nvSpPr>
        <p:spPr>
          <a:xfrm>
            <a:off x="306355" y="2117728"/>
            <a:ext cx="5046481" cy="4642668"/>
          </a:xfrm>
        </p:spPr>
        <p:txBody>
          <a:bodyPr anchor="ctr">
            <a:noAutofit/>
          </a:bodyPr>
          <a:lstStyle/>
          <a:p>
            <a:pPr marL="0" lvl="0" indent="0" algn="just" eaLnBrk="0" fontAlgn="base" hangingPunct="0">
              <a:lnSpc>
                <a:spcPct val="100000"/>
              </a:lnSpc>
              <a:spcBef>
                <a:spcPct val="0"/>
              </a:spcBef>
              <a:spcAft>
                <a:spcPct val="0"/>
              </a:spcAft>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 4. </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Ahora bien, como cuarta y última aclaración encontramos reproducida la siguiente tabla:</a:t>
            </a:r>
          </a:p>
          <a:p>
            <a:pPr marL="0" lvl="0" indent="0" algn="just" eaLnBrk="0" fontAlgn="base" hangingPunct="0">
              <a:lnSpc>
                <a:spcPct val="100000"/>
              </a:lnSpc>
              <a:spcBef>
                <a:spcPct val="0"/>
              </a:spcBef>
              <a:spcAft>
                <a:spcPct val="0"/>
              </a:spcAft>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lvl="0" indent="0" algn="just" eaLnBrk="0" fontAlgn="base" hangingPunct="0">
              <a:lnSpc>
                <a:spcPct val="100000"/>
              </a:lnSpc>
              <a:spcBef>
                <a:spcPct val="0"/>
              </a:spcBef>
              <a:spcAft>
                <a:spcPct val="0"/>
              </a:spcAft>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lvl="0" indent="0" algn="just" eaLnBrk="0" fontAlgn="base" hangingPunct="0">
              <a:lnSpc>
                <a:spcPct val="100000"/>
              </a:lnSpc>
              <a:spcBef>
                <a:spcPct val="0"/>
              </a:spcBef>
              <a:spcAft>
                <a:spcPct val="0"/>
              </a:spcAft>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lvl="0" indent="0" algn="just" eaLnBrk="0" fontAlgn="base" hangingPunct="0">
              <a:lnSpc>
                <a:spcPct val="100000"/>
              </a:lnSpc>
              <a:spcBef>
                <a:spcPct val="0"/>
              </a:spcBef>
              <a:spcAft>
                <a:spcPct val="0"/>
              </a:spcAft>
              <a:buNone/>
            </a:pP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Sin embargo, la aclaración de dicho punto refiere únicamente la unidad de medida de la columna denominada “Tamaño de cada sello”, toda vez que en la modificación a la NOM original, establece las medidas en “cm2”, siendo lo aclarado “cm” únicamente.</a:t>
            </a:r>
          </a:p>
          <a:p>
            <a:pPr marL="0" lvl="0" indent="0" algn="just" eaLnBrk="0" fontAlgn="base" hangingPunct="0">
              <a:lnSpc>
                <a:spcPct val="100000"/>
              </a:lnSpc>
              <a:spcBef>
                <a:spcPct val="0"/>
              </a:spcBef>
              <a:spcAft>
                <a:spcPct val="0"/>
              </a:spcAft>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lvl="0" indent="0" algn="just" eaLnBrk="0" fontAlgn="base" hangingPunct="0">
              <a:lnSpc>
                <a:spcPct val="100000"/>
              </a:lnSpc>
              <a:spcBef>
                <a:spcPct val="0"/>
              </a:spcBef>
              <a:spcAft>
                <a:spcPct val="0"/>
              </a:spcAft>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p:txBody>
      </p:sp>
      <p:pic>
        <p:nvPicPr>
          <p:cNvPr id="5" name="Imagen 4" descr="Imagen que contiene tabla, persona, interior, frente&#10;&#10;Descripción generada automáticamente">
            <a:extLst>
              <a:ext uri="{FF2B5EF4-FFF2-40B4-BE49-F238E27FC236}">
                <a16:creationId xmlns:a16="http://schemas.microsoft.com/office/drawing/2014/main" id="{11AF2517-0000-46CC-851E-F395266273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593"/>
            <a:ext cx="12192000" cy="2010103"/>
          </a:xfrm>
          <a:prstGeom prst="flowChartDocument">
            <a:avLst/>
          </a:prstGeom>
        </p:spPr>
      </p:pic>
      <p:pic>
        <p:nvPicPr>
          <p:cNvPr id="4" name="Imagen 3">
            <a:extLst>
              <a:ext uri="{FF2B5EF4-FFF2-40B4-BE49-F238E27FC236}">
                <a16:creationId xmlns:a16="http://schemas.microsoft.com/office/drawing/2014/main" id="{0C0956FF-4697-45F3-8EA9-A817707CF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6130" y="-92460"/>
            <a:ext cx="3169298" cy="662472"/>
          </a:xfrm>
          <a:prstGeom prst="rect">
            <a:avLst/>
          </a:prstGeom>
        </p:spPr>
      </p:pic>
      <p:sp>
        <p:nvSpPr>
          <p:cNvPr id="6" name="Rectángulo: esquinas redondeadas 5">
            <a:extLst>
              <a:ext uri="{FF2B5EF4-FFF2-40B4-BE49-F238E27FC236}">
                <a16:creationId xmlns:a16="http://schemas.microsoft.com/office/drawing/2014/main" id="{A1D4440D-CD04-41C0-820D-C0C4DF5A6FE5}"/>
              </a:ext>
            </a:extLst>
          </p:cNvPr>
          <p:cNvSpPr/>
          <p:nvPr/>
        </p:nvSpPr>
        <p:spPr>
          <a:xfrm>
            <a:off x="-41097" y="-92621"/>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pic>
        <p:nvPicPr>
          <p:cNvPr id="27" name="Imagen 26">
            <a:extLst>
              <a:ext uri="{FF2B5EF4-FFF2-40B4-BE49-F238E27FC236}">
                <a16:creationId xmlns:a16="http://schemas.microsoft.com/office/drawing/2014/main" id="{8765E3B2-462A-45D7-A29A-E1C2430FD3CF}"/>
              </a:ext>
            </a:extLst>
          </p:cNvPr>
          <p:cNvPicPr/>
          <p:nvPr/>
        </p:nvPicPr>
        <p:blipFill>
          <a:blip r:embed="rId4">
            <a:extLst>
              <a:ext uri="{28A0092B-C50C-407E-A947-70E740481C1C}">
                <a14:useLocalDpi xmlns:a14="http://schemas.microsoft.com/office/drawing/2010/main" val="0"/>
              </a:ext>
            </a:extLst>
          </a:blip>
          <a:stretch>
            <a:fillRect/>
          </a:stretch>
        </p:blipFill>
        <p:spPr>
          <a:xfrm>
            <a:off x="5661064" y="1946953"/>
            <a:ext cx="6256962" cy="4268911"/>
          </a:xfrm>
          <a:prstGeom prst="rect">
            <a:avLst/>
          </a:prstGeom>
        </p:spPr>
      </p:pic>
    </p:spTree>
    <p:extLst>
      <p:ext uri="{BB962C8B-B14F-4D97-AF65-F5344CB8AC3E}">
        <p14:creationId xmlns:p14="http://schemas.microsoft.com/office/powerpoint/2010/main" val="34307966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17D65FA8-93AB-4055-81CD-29295F48C228}"/>
              </a:ext>
            </a:extLst>
          </p:cNvPr>
          <p:cNvSpPr>
            <a:spLocks noGrp="1"/>
          </p:cNvSpPr>
          <p:nvPr>
            <p:ph idx="1"/>
          </p:nvPr>
        </p:nvSpPr>
        <p:spPr>
          <a:xfrm>
            <a:off x="306355" y="2117728"/>
            <a:ext cx="11579289" cy="4591297"/>
          </a:xfrm>
        </p:spPr>
        <p:txBody>
          <a:bodyPr anchor="ctr">
            <a:noAutofit/>
          </a:bodyPr>
          <a:lstStyle/>
          <a:p>
            <a:pPr marL="0" indent="0" algn="just">
              <a:lnSpc>
                <a:spcPct val="100000"/>
              </a:lnSpc>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De los Criterios para la implementación, verificación y vigilancia, así como para la evaluación de la conformidad de la Modificación a la Norma Oficial Mexicana NOM-051-SCFI/SSA1-2010.</a:t>
            </a:r>
          </a:p>
          <a:p>
            <a:pPr marL="0" indent="0" algn="just">
              <a:lnSpc>
                <a:spcPct val="100000"/>
              </a:lnSpc>
              <a:buNone/>
            </a:pPr>
            <a:endPar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El pasado 10 de julio de 2020, la Dirección General de Normas y la Comisión Federal para la Protección de Riesgos Sanitarios, publicaron de manera conjunta en el Diario Oficial de la Federación, los criterios para la implementación, verificación, vigilancia y evaluación de conformidad de la modificación a la Modificación indicada, dentro de los cuales podemos destacar los siguientes:</a:t>
            </a:r>
          </a:p>
          <a:p>
            <a:pPr marL="0" indent="0" algn="just">
              <a:lnSpc>
                <a:spcPct val="100000"/>
              </a:lnSpc>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PRIMERO:</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 Las únicas autoridades facultadas para la verificación y vigilancia de la NOM y su modificación serán la Secretaría de Economía (SE), la Comisión Federal para la Protección contra Riesgos Sanitarios (COFEPRIS) y la Procuraduría Federal del Consumidor (PROFECO).</a:t>
            </a:r>
          </a:p>
          <a:p>
            <a:pPr marL="0" indent="0" algn="just">
              <a:lnSpc>
                <a:spcPct val="100000"/>
              </a:lnSpc>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SEGUNDO</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 La verificación de los productos comenzará el 1 de octubre de 2020, acorde a las fases establecidas en los artículos transitorios de la Modificación a la NOM.</a:t>
            </a:r>
          </a:p>
          <a:p>
            <a:pPr marL="0" indent="0" algn="just">
              <a:lnSpc>
                <a:spcPct val="100000"/>
              </a:lnSpc>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TERCERO</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 Aquellos proveedores que cumplan de manera adelantada al 1 de octubre, podrán hacerlo sin sanción alguna, siempre y cuando el cumplimiento sea correcto.</a:t>
            </a:r>
          </a:p>
        </p:txBody>
      </p:sp>
      <p:pic>
        <p:nvPicPr>
          <p:cNvPr id="3" name="Imagen 2" descr="Imagen que contiene pizza, comida, alimentos, tabla&#10;&#10;Descripción generada automáticamente">
            <a:extLst>
              <a:ext uri="{FF2B5EF4-FFF2-40B4-BE49-F238E27FC236}">
                <a16:creationId xmlns:a16="http://schemas.microsoft.com/office/drawing/2014/main" id="{BFDB0CAF-F832-4926-B19F-1710BE27D7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7706" cy="1900719"/>
          </a:xfrm>
          <a:prstGeom prst="flowChartDocument">
            <a:avLst/>
          </a:prstGeom>
        </p:spPr>
      </p:pic>
      <p:pic>
        <p:nvPicPr>
          <p:cNvPr id="4" name="Imagen 3">
            <a:extLst>
              <a:ext uri="{FF2B5EF4-FFF2-40B4-BE49-F238E27FC236}">
                <a16:creationId xmlns:a16="http://schemas.microsoft.com/office/drawing/2014/main" id="{0C0956FF-4697-45F3-8EA9-A817707CF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8408" y="8154"/>
            <a:ext cx="3169298" cy="662472"/>
          </a:xfrm>
          <a:prstGeom prst="rect">
            <a:avLst/>
          </a:prstGeom>
        </p:spPr>
      </p:pic>
      <p:sp>
        <p:nvSpPr>
          <p:cNvPr id="7" name="Rectángulo: esquinas redondeadas 6">
            <a:extLst>
              <a:ext uri="{FF2B5EF4-FFF2-40B4-BE49-F238E27FC236}">
                <a16:creationId xmlns:a16="http://schemas.microsoft.com/office/drawing/2014/main" id="{379DE1E7-9497-4ED7-9090-BFFFA8A79733}"/>
              </a:ext>
            </a:extLst>
          </p:cNvPr>
          <p:cNvSpPr/>
          <p:nvPr/>
        </p:nvSpPr>
        <p:spPr>
          <a:xfrm>
            <a:off x="20547" y="20394"/>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219238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Imagen que contiene comida, interior, alimentos, pastel&#10;&#10;Descripción generada automáticamente">
            <a:extLst>
              <a:ext uri="{FF2B5EF4-FFF2-40B4-BE49-F238E27FC236}">
                <a16:creationId xmlns:a16="http://schemas.microsoft.com/office/drawing/2014/main" id="{CA81710D-7A4C-4C88-B9A9-E0FD08C423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5426" cy="2321960"/>
          </a:xfrm>
          <a:prstGeom prst="flowChartDocument">
            <a:avLst/>
          </a:prstGeom>
        </p:spPr>
      </p:pic>
      <p:sp>
        <p:nvSpPr>
          <p:cNvPr id="8" name="Marcador de contenido 7">
            <a:extLst>
              <a:ext uri="{FF2B5EF4-FFF2-40B4-BE49-F238E27FC236}">
                <a16:creationId xmlns:a16="http://schemas.microsoft.com/office/drawing/2014/main" id="{17D65FA8-93AB-4055-81CD-29295F48C228}"/>
              </a:ext>
            </a:extLst>
          </p:cNvPr>
          <p:cNvSpPr>
            <a:spLocks noGrp="1"/>
          </p:cNvSpPr>
          <p:nvPr>
            <p:ph idx="1"/>
          </p:nvPr>
        </p:nvSpPr>
        <p:spPr>
          <a:xfrm>
            <a:off x="306355" y="2117728"/>
            <a:ext cx="11579289" cy="4591297"/>
          </a:xfrm>
        </p:spPr>
        <p:txBody>
          <a:bodyPr anchor="ctr">
            <a:noAutofit/>
          </a:bodyPr>
          <a:lstStyle/>
          <a:p>
            <a:pPr marL="0" indent="0" algn="just">
              <a:lnSpc>
                <a:spcPct val="100000"/>
              </a:lnSpc>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CUARTO: </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A partir del 1 de abril de 2021, la verificación será definitiva.</a:t>
            </a:r>
          </a:p>
          <a:p>
            <a:pPr marL="0" indent="0" algn="just">
              <a:lnSpc>
                <a:spcPct val="100000"/>
              </a:lnSpc>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QUINTO: </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No habrá infracción si el cumplimiento de los importadores se realiza mediante adhesivos.</a:t>
            </a:r>
          </a:p>
          <a:p>
            <a:pPr marL="0" indent="0" algn="just">
              <a:lnSpc>
                <a:spcPct val="100000"/>
              </a:lnSpc>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SEXTO</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 Las unidades de verificación podrán emitir dictámenes (solo para importadores) o constancias (productores, fabricantes, importadores o comerciantes) de conformidad una vez que hayan renovado su respectiva acreditación ante las Entidades de Acreditación correspondientes.</a:t>
            </a:r>
          </a:p>
          <a:p>
            <a:pPr marL="0" indent="0" algn="just">
              <a:lnSpc>
                <a:spcPct val="100000"/>
              </a:lnSpc>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SÉPTIMO</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 Los productores, fabricantes, importadores, comerciantes o prestadores de servicios serán los responsables de la información que se proporcione a las Unidades de Verificación.</a:t>
            </a:r>
          </a:p>
          <a:p>
            <a:pPr marL="0" indent="0" algn="just">
              <a:lnSpc>
                <a:spcPct val="100000"/>
              </a:lnSpc>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OCTAVO</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 Las unidades de Verificación, quedarán exentas de emitir dictámenes o constancias si la información proporcionada no cumple con la Modificación a la NOM.</a:t>
            </a:r>
          </a:p>
          <a:p>
            <a:pPr marL="0" indent="0" algn="just">
              <a:lnSpc>
                <a:spcPct val="100000"/>
              </a:lnSpc>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NOVENO</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 La Secretaría de Economía someterá a consideración de la Comisión de Comercio Exterior la adecuación del Acuerdo por el que la Secretaría de Economía emite reglas y criterios de carácter general en materia de Comercio Exterior publicado en el Diario Oficial de la Federación el 31 de diciembre de 2012 y sus modificaciones, para adicionar la Modificación y se validen las operaciones de importación de mercancías sujetas a su cumplimiento en el punto de entrada al país. </a:t>
            </a:r>
          </a:p>
        </p:txBody>
      </p:sp>
      <p:pic>
        <p:nvPicPr>
          <p:cNvPr id="4" name="Imagen 3">
            <a:extLst>
              <a:ext uri="{FF2B5EF4-FFF2-40B4-BE49-F238E27FC236}">
                <a16:creationId xmlns:a16="http://schemas.microsoft.com/office/drawing/2014/main" id="{0C0956FF-4697-45F3-8EA9-A817707CF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8408" y="8154"/>
            <a:ext cx="3169298" cy="662472"/>
          </a:xfrm>
          <a:prstGeom prst="rect">
            <a:avLst/>
          </a:prstGeom>
        </p:spPr>
      </p:pic>
      <p:sp>
        <p:nvSpPr>
          <p:cNvPr id="7" name="Rectángulo: esquinas redondeadas 6">
            <a:extLst>
              <a:ext uri="{FF2B5EF4-FFF2-40B4-BE49-F238E27FC236}">
                <a16:creationId xmlns:a16="http://schemas.microsoft.com/office/drawing/2014/main" id="{379DE1E7-9497-4ED7-9090-BFFFA8A79733}"/>
              </a:ext>
            </a:extLst>
          </p:cNvPr>
          <p:cNvSpPr/>
          <p:nvPr/>
        </p:nvSpPr>
        <p:spPr>
          <a:xfrm>
            <a:off x="20547" y="-10428"/>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2225118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17D65FA8-93AB-4055-81CD-29295F48C228}"/>
              </a:ext>
            </a:extLst>
          </p:cNvPr>
          <p:cNvSpPr>
            <a:spLocks noGrp="1"/>
          </p:cNvSpPr>
          <p:nvPr>
            <p:ph idx="1"/>
          </p:nvPr>
        </p:nvSpPr>
        <p:spPr>
          <a:xfrm>
            <a:off x="306355" y="0"/>
            <a:ext cx="11579289" cy="6709025"/>
          </a:xfrm>
        </p:spPr>
        <p:txBody>
          <a:bodyPr anchor="ctr">
            <a:noAutofit/>
          </a:bodyPr>
          <a:lstStyle/>
          <a:p>
            <a:pPr marL="0" indent="0" algn="just">
              <a:lnSpc>
                <a:spcPct val="100000"/>
              </a:lnSpc>
              <a:buNone/>
            </a:pPr>
            <a:endPar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endPar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endPar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endPar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ACUERDO INTERINSTITUCIONAL ENTRE LA SECRETARÍA DE ECONOMÍA, LA SECRETARÍA DE SALUD, A TRAVÉS DE LA COMISIÓN FEDERAL PARA LA PROTECCIÓN CONTRA RIESGOS SANITARIOS Y LA PROCURADURÍA FEDERAL DEL CONSUMIDOR RESPECTO A LAS ACTIVIDADES DE VERIFICACIÓN DE LA MODIFICACIÓN A LA NORMA OFICIAL MEXICANA NOM-051-SCFI/SSA1-2010, ESPECIFICACIONES GENERALES DE ETIQUETADO PARA ALIMENTOS Y BEBIDAS NO ALCOHÓLICAS PREENVASADOS-INFORMACIÓN COMERCIAL Y SANITARIA, PUBLICADA EL 5 DE ABRIL DE 2010, QUE FUE PUBLICADA EN EL DIARIO OFICIAL DE LA FEDERACIÓN EL 27 DE MARZO DE 2020.</a:t>
            </a:r>
          </a:p>
          <a:p>
            <a:pPr marL="0" indent="0" algn="just">
              <a:lnSpc>
                <a:spcPct val="100000"/>
              </a:lnSpc>
              <a:buNone/>
            </a:pPr>
            <a:endPar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El pasado 31 de julio de 2017 se publicó en el Diario Oficial de la Federación el acuerdo de referencia mediante el cual se establecieron las peculiaridades de las siguientes actividades de verificación que no podrán ser objeto de sanción a partir del 1 de agosto de 2020 hasta el 30 de noviembre de 2020:</a:t>
            </a:r>
          </a:p>
          <a:p>
            <a:pPr marL="0" indent="0" algn="just">
              <a:lnSpc>
                <a:spcPct val="100000"/>
              </a:lnSpc>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buNone/>
            </a:pPr>
            <a:endPar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endParaRPr>
          </a:p>
        </p:txBody>
      </p:sp>
      <p:pic>
        <p:nvPicPr>
          <p:cNvPr id="4" name="Imagen 3">
            <a:extLst>
              <a:ext uri="{FF2B5EF4-FFF2-40B4-BE49-F238E27FC236}">
                <a16:creationId xmlns:a16="http://schemas.microsoft.com/office/drawing/2014/main" id="{0C0956FF-4697-45F3-8EA9-A817707CF5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48408" y="8154"/>
            <a:ext cx="3169298" cy="662472"/>
          </a:xfrm>
          <a:prstGeom prst="rect">
            <a:avLst/>
          </a:prstGeom>
        </p:spPr>
      </p:pic>
      <p:sp>
        <p:nvSpPr>
          <p:cNvPr id="7" name="Rectángulo: esquinas redondeadas 6">
            <a:extLst>
              <a:ext uri="{FF2B5EF4-FFF2-40B4-BE49-F238E27FC236}">
                <a16:creationId xmlns:a16="http://schemas.microsoft.com/office/drawing/2014/main" id="{379DE1E7-9497-4ED7-9090-BFFFA8A79733}"/>
              </a:ext>
            </a:extLst>
          </p:cNvPr>
          <p:cNvSpPr/>
          <p:nvPr/>
        </p:nvSpPr>
        <p:spPr>
          <a:xfrm>
            <a:off x="20547" y="-10428"/>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pic>
        <p:nvPicPr>
          <p:cNvPr id="2" name="Imagen 1">
            <a:extLst>
              <a:ext uri="{FF2B5EF4-FFF2-40B4-BE49-F238E27FC236}">
                <a16:creationId xmlns:a16="http://schemas.microsoft.com/office/drawing/2014/main" id="{CB9F052C-7F71-4C25-8513-1F28641238CD}"/>
              </a:ext>
            </a:extLst>
          </p:cNvPr>
          <p:cNvPicPr/>
          <p:nvPr/>
        </p:nvPicPr>
        <p:blipFill rotWithShape="1">
          <a:blip r:embed="rId3"/>
          <a:srcRect l="3990" t="43878" r="4236" b="17762"/>
          <a:stretch/>
        </p:blipFill>
        <p:spPr bwMode="auto">
          <a:xfrm>
            <a:off x="2901741" y="4771381"/>
            <a:ext cx="5915025" cy="13906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850915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17D65FA8-93AB-4055-81CD-29295F48C228}"/>
              </a:ext>
            </a:extLst>
          </p:cNvPr>
          <p:cNvSpPr>
            <a:spLocks noGrp="1"/>
          </p:cNvSpPr>
          <p:nvPr>
            <p:ph idx="1"/>
          </p:nvPr>
        </p:nvSpPr>
        <p:spPr>
          <a:xfrm>
            <a:off x="306355" y="586506"/>
            <a:ext cx="11579289" cy="3997465"/>
          </a:xfrm>
        </p:spPr>
        <p:txBody>
          <a:bodyPr anchor="ctr">
            <a:noAutofit/>
          </a:bodyPr>
          <a:lstStyle/>
          <a:p>
            <a:pPr marL="342900" indent="-342900" algn="just">
              <a:lnSpc>
                <a:spcPct val="100000"/>
              </a:lnSpc>
              <a:buAutoNum type="arabicPeriod"/>
            </a:pPr>
            <a:r>
              <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rPr>
              <a:t>Del 1 de agosto de 2020 al 30 de noviembre de 2020</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 PROFECO o COFEPRIS, no multarán a los productores, distribuidores, proveedores y comerciantes respecto de aquellos alimentos y bebidas no alcohólicas preenvasados, objetos de la Norma Oficial Mexicana NOM-051-SCFI/SSA1-2010, Especificaciones generales de etiquetado para alimentos y bebidas no alcohólicas preenvasados - Información comercial y sanitaria, publicada en el Diario Oficial de la Federación el 5 de abril de 2010 y su Modificación publicada en el Diario Oficial de la Federación el 27 de marzo de 2020 (la Modificación).</a:t>
            </a:r>
            <a:endParaRPr lang="es-MX" altLang="es-MX" sz="1600" b="1" spc="100" dirty="0">
              <a:latin typeface="Bookman Old Style" panose="02050604050505020204" pitchFamily="18" charset="0"/>
              <a:ea typeface="Calibri" panose="020F0502020204030204" pitchFamily="34" charset="0"/>
              <a:cs typeface="Bookman Old Style" panose="02050604050505020204" pitchFamily="18" charset="0"/>
            </a:endParaRPr>
          </a:p>
          <a:p>
            <a:pPr marL="342900" indent="-342900" algn="just">
              <a:lnSpc>
                <a:spcPct val="100000"/>
              </a:lnSpc>
              <a:buAutoNum type="arabicPeriod"/>
            </a:pP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Se permite a productores, distribuidores, proveedores y comerciantes, la venta a consumidor final de alimentos y bebidas no alcohólicas con el cumplimiento </a:t>
            </a:r>
            <a:r>
              <a:rPr lang="es-MX" altLang="es-MX" sz="1600" b="1" i="1" spc="100" dirty="0">
                <a:latin typeface="Bookman Old Style" panose="02050604050505020204" pitchFamily="18" charset="0"/>
                <a:ea typeface="Calibri" panose="020F0502020204030204" pitchFamily="34" charset="0"/>
                <a:cs typeface="Bookman Old Style" panose="02050604050505020204" pitchFamily="18" charset="0"/>
              </a:rPr>
              <a:t>normativo </a:t>
            </a: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de la Modificación a la NOM 051 a partir del 1 de agosto de 2020 y hasta el 30 de septiembre de 2020.</a:t>
            </a:r>
          </a:p>
          <a:p>
            <a:pPr marL="342900" indent="-342900" algn="just">
              <a:lnSpc>
                <a:spcPct val="100000"/>
              </a:lnSpc>
              <a:buAutoNum type="arabicPeriod"/>
            </a:pPr>
            <a:r>
              <a:rPr lang="es-MX" altLang="es-MX" sz="1600" spc="100" dirty="0">
                <a:latin typeface="Bookman Old Style" panose="02050604050505020204" pitchFamily="18" charset="0"/>
                <a:ea typeface="Calibri" panose="020F0502020204030204" pitchFamily="34" charset="0"/>
                <a:cs typeface="Bookman Old Style" panose="02050604050505020204" pitchFamily="18" charset="0"/>
              </a:rPr>
              <a:t>Se permite a productores, distribuidores, proveedores y comerciantes, la venta a consumidor final de alimentos y bebidas no alcohólicas con cumplimiento normativo previo de la Modificación a la NOM 051, a partir del 1 de octubre de 2020 y hasta el 30 de noviembre de 2020.</a:t>
            </a:r>
          </a:p>
        </p:txBody>
      </p:sp>
      <p:pic>
        <p:nvPicPr>
          <p:cNvPr id="4" name="Imagen 3">
            <a:extLst>
              <a:ext uri="{FF2B5EF4-FFF2-40B4-BE49-F238E27FC236}">
                <a16:creationId xmlns:a16="http://schemas.microsoft.com/office/drawing/2014/main" id="{0C0956FF-4697-45F3-8EA9-A817707CF5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48408" y="8154"/>
            <a:ext cx="3169298" cy="662472"/>
          </a:xfrm>
          <a:prstGeom prst="rect">
            <a:avLst/>
          </a:prstGeom>
        </p:spPr>
      </p:pic>
      <p:sp>
        <p:nvSpPr>
          <p:cNvPr id="7" name="Rectángulo: esquinas redondeadas 6">
            <a:extLst>
              <a:ext uri="{FF2B5EF4-FFF2-40B4-BE49-F238E27FC236}">
                <a16:creationId xmlns:a16="http://schemas.microsoft.com/office/drawing/2014/main" id="{379DE1E7-9497-4ED7-9090-BFFFA8A79733}"/>
              </a:ext>
            </a:extLst>
          </p:cNvPr>
          <p:cNvSpPr/>
          <p:nvPr/>
        </p:nvSpPr>
        <p:spPr>
          <a:xfrm>
            <a:off x="20547" y="-10428"/>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pic>
        <p:nvPicPr>
          <p:cNvPr id="1026" name="Picture 2">
            <a:extLst>
              <a:ext uri="{FF2B5EF4-FFF2-40B4-BE49-F238E27FC236}">
                <a16:creationId xmlns:a16="http://schemas.microsoft.com/office/drawing/2014/main" id="{FC8589FC-F08A-48D3-85F9-D1EE07D0613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09" t="30837"/>
          <a:stretch/>
        </p:blipFill>
        <p:spPr bwMode="auto">
          <a:xfrm>
            <a:off x="1869260" y="4471862"/>
            <a:ext cx="7768354" cy="1872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164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3469B61-6E87-47B9-BA18-C3E7102BBFD3}"/>
              </a:ext>
            </a:extLst>
          </p:cNvPr>
          <p:cNvPicPr>
            <a:picLocks noChangeAspect="1"/>
          </p:cNvPicPr>
          <p:nvPr/>
        </p:nvPicPr>
        <p:blipFill rotWithShape="1">
          <a:blip r:embed="rId2">
            <a:extLst>
              <a:ext uri="{28A0092B-C50C-407E-A947-70E740481C1C}">
                <a14:useLocalDpi xmlns:a14="http://schemas.microsoft.com/office/drawing/2010/main" val="0"/>
              </a:ext>
            </a:extLst>
          </a:blip>
          <a:srcRect t="15730"/>
          <a:stretch/>
        </p:blipFill>
        <p:spPr>
          <a:xfrm>
            <a:off x="11561" y="0"/>
            <a:ext cx="12192000" cy="6857990"/>
          </a:xfrm>
          <a:prstGeom prst="rect">
            <a:avLst/>
          </a:prstGeom>
        </p:spPr>
      </p:pic>
      <p:sp>
        <p:nvSpPr>
          <p:cNvPr id="13"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marL="0" marR="0" lvl="0" indent="0" algn="ctr" defTabSz="914400" rtl="0" eaLnBrk="1" fontAlgn="auto" latinLnBrk="0" hangingPunct="1">
              <a:lnSpc>
                <a:spcPct val="100000"/>
              </a:lnSpc>
              <a:spcBef>
                <a:spcPts val="0"/>
              </a:spcBef>
              <a:spcAft>
                <a:spcPts val="1000"/>
              </a:spcAft>
              <a:buClr>
                <a:prstClr val="black"/>
              </a:buClr>
              <a:buSzPct val="100000"/>
              <a:buFont typeface="Arial"/>
              <a:buNone/>
              <a:tabLst/>
              <a:defRPr/>
            </a:pPr>
            <a:endParaRPr kumimoji="0" lang="en-US" sz="1600" b="0" i="0" u="none" strike="noStrike" kern="1200" cap="all" spc="0" normalizeH="0" baseline="0" noProof="0">
              <a:ln>
                <a:noFill/>
              </a:ln>
              <a:solidFill>
                <a:prstClr val="black"/>
              </a:solidFill>
              <a:effectLst/>
              <a:uLnTx/>
              <a:uFillTx/>
              <a:latin typeface="Calibri" panose="020F0502020204030204"/>
              <a:ea typeface="+mn-ea"/>
              <a:cs typeface="+mn-cs"/>
            </a:endParaRPr>
          </a:p>
        </p:txBody>
      </p:sp>
      <p:cxnSp>
        <p:nvCxnSpPr>
          <p:cNvPr id="15" name="Straight Connector 14">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8" name="Marcador de contenido 7">
            <a:extLst>
              <a:ext uri="{FF2B5EF4-FFF2-40B4-BE49-F238E27FC236}">
                <a16:creationId xmlns:a16="http://schemas.microsoft.com/office/drawing/2014/main" id="{C0EE9551-0615-472A-B42B-D1A69938EEB7}"/>
              </a:ext>
            </a:extLst>
          </p:cNvPr>
          <p:cNvSpPr>
            <a:spLocks noGrp="1"/>
          </p:cNvSpPr>
          <p:nvPr>
            <p:ph idx="1"/>
          </p:nvPr>
        </p:nvSpPr>
        <p:spPr>
          <a:xfrm>
            <a:off x="216567" y="1746483"/>
            <a:ext cx="5221705" cy="4822759"/>
          </a:xfrm>
        </p:spPr>
        <p:txBody>
          <a:bodyPr anchor="ctr">
            <a:normAutofit/>
          </a:bodyPr>
          <a:lstStyle/>
          <a:p>
            <a:pPr marL="0" indent="0" algn="ctr">
              <a:lnSpc>
                <a:spcPct val="120000"/>
              </a:lnSpc>
              <a:buNone/>
            </a:pPr>
            <a:r>
              <a:rPr lang="es-MX" sz="4000" b="1" spc="100" dirty="0">
                <a:latin typeface="Bookman Old Style" panose="02050604050505020204" pitchFamily="18" charset="0"/>
              </a:rPr>
              <a:t>CONTÁCTANOS:</a:t>
            </a:r>
            <a:endParaRPr lang="es-MX" sz="4000" spc="100" dirty="0">
              <a:latin typeface="Bookman Old Style" panose="02050604050505020204" pitchFamily="18" charset="0"/>
            </a:endParaRPr>
          </a:p>
          <a:p>
            <a:pPr marL="0" indent="0" algn="just">
              <a:lnSpc>
                <a:spcPct val="120000"/>
              </a:lnSpc>
              <a:buNone/>
            </a:pPr>
            <a:endParaRPr lang="es-MX" sz="2400" spc="100" dirty="0">
              <a:latin typeface="Bookman Old Style" panose="02050604050505020204" pitchFamily="18" charset="0"/>
            </a:endParaRPr>
          </a:p>
          <a:p>
            <a:pPr marL="0" indent="0" algn="just">
              <a:lnSpc>
                <a:spcPct val="120000"/>
              </a:lnSpc>
              <a:buNone/>
            </a:pPr>
            <a:endParaRPr lang="es-MX" sz="2400" spc="100" dirty="0">
              <a:latin typeface="Bookman Old Style" panose="02050604050505020204" pitchFamily="18" charset="0"/>
            </a:endParaRPr>
          </a:p>
          <a:p>
            <a:pPr marL="0" indent="0" algn="ctr">
              <a:lnSpc>
                <a:spcPct val="120000"/>
              </a:lnSpc>
              <a:buNone/>
            </a:pPr>
            <a:r>
              <a:rPr lang="es-MX" sz="2400" spc="100" dirty="0">
                <a:latin typeface="Bookman Old Style" panose="02050604050505020204" pitchFamily="18" charset="0"/>
                <a:hlinkClick r:id="rId3"/>
              </a:rPr>
              <a:t>www.escartin.mx</a:t>
            </a:r>
            <a:r>
              <a:rPr lang="es-MX" sz="2400" spc="100" dirty="0">
                <a:latin typeface="Bookman Old Style" panose="02050604050505020204" pitchFamily="18" charset="0"/>
              </a:rPr>
              <a:t> </a:t>
            </a:r>
          </a:p>
          <a:p>
            <a:pPr algn="just">
              <a:lnSpc>
                <a:spcPct val="120000"/>
              </a:lnSpc>
            </a:pPr>
            <a:endParaRPr lang="es-MX" sz="1000" spc="100" dirty="0">
              <a:latin typeface="Bookman Old Style" panose="02050604050505020204" pitchFamily="18" charset="0"/>
            </a:endParaRPr>
          </a:p>
        </p:txBody>
      </p:sp>
      <p:pic>
        <p:nvPicPr>
          <p:cNvPr id="6" name="Imagen 5">
            <a:extLst>
              <a:ext uri="{FF2B5EF4-FFF2-40B4-BE49-F238E27FC236}">
                <a16:creationId xmlns:a16="http://schemas.microsoft.com/office/drawing/2014/main" id="{DC6C2D6A-B41B-48C6-8A45-C4A039D7A6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24759" y="9"/>
            <a:ext cx="3169298" cy="662472"/>
          </a:xfrm>
          <a:prstGeom prst="rect">
            <a:avLst/>
          </a:prstGeom>
        </p:spPr>
      </p:pic>
    </p:spTree>
    <p:extLst>
      <p:ext uri="{BB962C8B-B14F-4D97-AF65-F5344CB8AC3E}">
        <p14:creationId xmlns:p14="http://schemas.microsoft.com/office/powerpoint/2010/main" val="2490155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0091CB3-A175-45CA-9B47-8EE1BA75C137}"/>
              </a:ext>
            </a:extLst>
          </p:cNvPr>
          <p:cNvPicPr>
            <a:picLocks noChangeAspect="1"/>
          </p:cNvPicPr>
          <p:nvPr/>
        </p:nvPicPr>
        <p:blipFill rotWithShape="1">
          <a:blip r:embed="rId2">
            <a:extLst>
              <a:ext uri="{28A0092B-C50C-407E-A947-70E740481C1C}">
                <a14:useLocalDpi xmlns:a14="http://schemas.microsoft.com/office/drawing/2010/main" val="0"/>
              </a:ext>
            </a:extLst>
          </a:blip>
          <a:srcRect t="17732" b="28162"/>
          <a:stretch/>
        </p:blipFill>
        <p:spPr>
          <a:xfrm>
            <a:off x="20" y="10"/>
            <a:ext cx="12191980" cy="2267329"/>
          </a:xfrm>
          <a:custGeom>
            <a:avLst/>
            <a:gdLst>
              <a:gd name="connsiteX0" fmla="*/ 0 w 12192000"/>
              <a:gd name="connsiteY0" fmla="*/ 0 h 3692092"/>
              <a:gd name="connsiteX1" fmla="*/ 12192000 w 12192000"/>
              <a:gd name="connsiteY1" fmla="*/ 0 h 3692092"/>
              <a:gd name="connsiteX2" fmla="*/ 12192000 w 12192000"/>
              <a:gd name="connsiteY2" fmla="*/ 3504824 h 3692092"/>
              <a:gd name="connsiteX3" fmla="*/ 12024691 w 12192000"/>
              <a:gd name="connsiteY3" fmla="*/ 3517794 h 3692092"/>
              <a:gd name="connsiteX4" fmla="*/ 160485 w 12192000"/>
              <a:gd name="connsiteY4" fmla="*/ 3663863 h 3692092"/>
              <a:gd name="connsiteX5" fmla="*/ 0 w 12192000"/>
              <a:gd name="connsiteY5" fmla="*/ 3692092 h 369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11" name="Marcador de contenido 10">
            <a:extLst>
              <a:ext uri="{FF2B5EF4-FFF2-40B4-BE49-F238E27FC236}">
                <a16:creationId xmlns:a16="http://schemas.microsoft.com/office/drawing/2014/main" id="{48497CD3-702D-4612-98D7-6084923C8352}"/>
              </a:ext>
            </a:extLst>
          </p:cNvPr>
          <p:cNvSpPr>
            <a:spLocks noGrp="1"/>
          </p:cNvSpPr>
          <p:nvPr>
            <p:ph idx="1"/>
          </p:nvPr>
        </p:nvSpPr>
        <p:spPr>
          <a:xfrm>
            <a:off x="401216" y="2267340"/>
            <a:ext cx="11308179" cy="4369766"/>
          </a:xfrm>
        </p:spPr>
        <p:txBody>
          <a:bodyPr anchor="ctr">
            <a:noAutofit/>
          </a:bodyPr>
          <a:lstStyle/>
          <a:p>
            <a:pPr marL="0" indent="0" algn="just">
              <a:lnSpc>
                <a:spcPct val="100000"/>
              </a:lnSpc>
              <a:buNone/>
            </a:pPr>
            <a:endParaRPr lang="es-MX" sz="1600" spc="100" dirty="0">
              <a:latin typeface="Bookman Old Style" panose="02050604050505020204" pitchFamily="18" charset="0"/>
            </a:endParaRPr>
          </a:p>
          <a:p>
            <a:pPr marL="0" indent="0" algn="just">
              <a:lnSpc>
                <a:spcPct val="100000"/>
              </a:lnSpc>
              <a:buNone/>
            </a:pPr>
            <a:r>
              <a:rPr lang="es-MX" sz="1600" b="1" spc="100" dirty="0">
                <a:latin typeface="Bookman Old Style" panose="02050604050505020204" pitchFamily="18" charset="0"/>
              </a:rPr>
              <a:t>Antecedentes:</a:t>
            </a:r>
          </a:p>
          <a:p>
            <a:pPr marL="0" indent="0" algn="just">
              <a:lnSpc>
                <a:spcPct val="100000"/>
              </a:lnSpc>
              <a:buNone/>
            </a:pPr>
            <a:r>
              <a:rPr lang="es-MX" sz="1600" spc="100" dirty="0">
                <a:latin typeface="Bookman Old Style" panose="02050604050505020204" pitchFamily="18" charset="0"/>
              </a:rPr>
              <a:t>A mediados de 2016, Chile implementó el sistema de etiquetado frontal de advertencia del cual se desprenden tres ejes de aplicación:</a:t>
            </a:r>
          </a:p>
          <a:p>
            <a:pPr marL="400050" indent="-400050" algn="just">
              <a:lnSpc>
                <a:spcPct val="100000"/>
              </a:lnSpc>
              <a:buAutoNum type="romanLcParenR"/>
            </a:pPr>
            <a:r>
              <a:rPr lang="es-MX" sz="1600" spc="100" dirty="0">
                <a:latin typeface="Bookman Old Style" panose="02050604050505020204" pitchFamily="18" charset="0"/>
              </a:rPr>
              <a:t>La advertencia frontal en el producto, </a:t>
            </a:r>
          </a:p>
          <a:p>
            <a:pPr marL="400050" indent="-400050" algn="just">
              <a:lnSpc>
                <a:spcPct val="100000"/>
              </a:lnSpc>
              <a:buAutoNum type="romanLcParenR"/>
            </a:pPr>
            <a:r>
              <a:rPr lang="es-MX" sz="1600" spc="100" dirty="0">
                <a:latin typeface="Bookman Old Style" panose="02050604050505020204" pitchFamily="18" charset="0"/>
              </a:rPr>
              <a:t>La prohibición de publicidad dirigida a niños y </a:t>
            </a:r>
          </a:p>
          <a:p>
            <a:pPr marL="400050" indent="-400050" algn="just">
              <a:lnSpc>
                <a:spcPct val="100000"/>
              </a:lnSpc>
              <a:buAutoNum type="romanLcParenR"/>
            </a:pPr>
            <a:r>
              <a:rPr lang="es-MX" sz="1600" spc="100" dirty="0">
                <a:latin typeface="Bookman Old Style" panose="02050604050505020204" pitchFamily="18" charset="0"/>
              </a:rPr>
              <a:t>La prohibición de la venta en colegios de los alimentos que excedan los límites de azúcares y grasas saturadas establecidos por el Ministerio de Salud.</a:t>
            </a:r>
          </a:p>
          <a:p>
            <a:pPr marL="0" indent="0" algn="just">
              <a:lnSpc>
                <a:spcPct val="100000"/>
              </a:lnSpc>
              <a:buNone/>
            </a:pPr>
            <a:r>
              <a:rPr lang="es-MX" sz="1600" spc="100" dirty="0">
                <a:latin typeface="Bookman Old Style" panose="02050604050505020204" pitchFamily="18" charset="0"/>
              </a:rPr>
              <a:t>El sello de advertencia se caracteriza por la frase “ALTO EN”.</a:t>
            </a:r>
          </a:p>
          <a:p>
            <a:pPr marL="0" indent="0" algn="just">
              <a:lnSpc>
                <a:spcPct val="100000"/>
              </a:lnSpc>
              <a:buNone/>
            </a:pPr>
            <a:r>
              <a:rPr lang="es-MX" sz="1600" spc="100" dirty="0">
                <a:latin typeface="Bookman Old Style" panose="02050604050505020204" pitchFamily="18" charset="0"/>
              </a:rPr>
              <a:t>En 2018, Uruguay adoptó el sistema de etiquetado frontal.</a:t>
            </a:r>
          </a:p>
          <a:p>
            <a:pPr marL="0" indent="0" algn="just">
              <a:lnSpc>
                <a:spcPct val="100000"/>
              </a:lnSpc>
              <a:buNone/>
            </a:pPr>
            <a:r>
              <a:rPr lang="es-MX" sz="1600" spc="100" dirty="0">
                <a:latin typeface="Bookman Old Style" panose="02050604050505020204" pitchFamily="18" charset="0"/>
              </a:rPr>
              <a:t>Para Junio de 2019, los Sellos de advertencia se adoptaron en Perú.</a:t>
            </a:r>
          </a:p>
          <a:p>
            <a:pPr marL="0" indent="0" algn="just">
              <a:lnSpc>
                <a:spcPct val="100000"/>
              </a:lnSpc>
              <a:buNone/>
            </a:pPr>
            <a:endParaRPr lang="es-MX" sz="1600" spc="100" dirty="0">
              <a:latin typeface="Bookman Old Style" panose="02050604050505020204" pitchFamily="18" charset="0"/>
            </a:endParaRPr>
          </a:p>
          <a:p>
            <a:pPr marL="0" indent="0" algn="just">
              <a:lnSpc>
                <a:spcPct val="100000"/>
              </a:lnSpc>
              <a:buNone/>
            </a:pPr>
            <a:endParaRPr lang="es-MX" sz="1600" spc="100" dirty="0">
              <a:latin typeface="Bookman Old Style" panose="02050604050505020204" pitchFamily="18" charset="0"/>
            </a:endParaRPr>
          </a:p>
        </p:txBody>
      </p:sp>
      <p:pic>
        <p:nvPicPr>
          <p:cNvPr id="4" name="Imagen 3">
            <a:extLst>
              <a:ext uri="{FF2B5EF4-FFF2-40B4-BE49-F238E27FC236}">
                <a16:creationId xmlns:a16="http://schemas.microsoft.com/office/drawing/2014/main" id="{A86AB0B8-D5A9-4588-A7DE-1F4B8920D5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4760" y="7886"/>
            <a:ext cx="3169298" cy="662472"/>
          </a:xfrm>
          <a:prstGeom prst="rect">
            <a:avLst/>
          </a:prstGeom>
        </p:spPr>
      </p:pic>
      <p:sp>
        <p:nvSpPr>
          <p:cNvPr id="5" name="Rectángulo: esquinas redondeadas 4">
            <a:extLst>
              <a:ext uri="{FF2B5EF4-FFF2-40B4-BE49-F238E27FC236}">
                <a16:creationId xmlns:a16="http://schemas.microsoft.com/office/drawing/2014/main" id="{DE592D3B-375D-4A0E-BA4A-5DD76636DA76}"/>
              </a:ext>
            </a:extLst>
          </p:cNvPr>
          <p:cNvSpPr/>
          <p:nvPr/>
        </p:nvSpPr>
        <p:spPr>
          <a:xfrm>
            <a:off x="0" y="10119"/>
            <a:ext cx="2876764"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pic>
        <p:nvPicPr>
          <p:cNvPr id="1028" name="Picture 4">
            <a:extLst>
              <a:ext uri="{FF2B5EF4-FFF2-40B4-BE49-F238E27FC236}">
                <a16:creationId xmlns:a16="http://schemas.microsoft.com/office/drawing/2014/main" id="{13210E40-1B5E-4371-9B4D-AFEC858AFB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6211" y="4633334"/>
            <a:ext cx="2143125"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1723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0091CB3-A175-45CA-9B47-8EE1BA75C137}"/>
              </a:ext>
            </a:extLst>
          </p:cNvPr>
          <p:cNvPicPr>
            <a:picLocks noChangeAspect="1"/>
          </p:cNvPicPr>
          <p:nvPr/>
        </p:nvPicPr>
        <p:blipFill rotWithShape="1">
          <a:blip r:embed="rId2">
            <a:extLst>
              <a:ext uri="{28A0092B-C50C-407E-A947-70E740481C1C}">
                <a14:useLocalDpi xmlns:a14="http://schemas.microsoft.com/office/drawing/2010/main" val="0"/>
              </a:ext>
            </a:extLst>
          </a:blip>
          <a:srcRect t="17732" b="28162"/>
          <a:stretch/>
        </p:blipFill>
        <p:spPr>
          <a:xfrm>
            <a:off x="20" y="10"/>
            <a:ext cx="12191980" cy="1788329"/>
          </a:xfrm>
          <a:custGeom>
            <a:avLst/>
            <a:gdLst>
              <a:gd name="connsiteX0" fmla="*/ 0 w 12192000"/>
              <a:gd name="connsiteY0" fmla="*/ 0 h 3692092"/>
              <a:gd name="connsiteX1" fmla="*/ 12192000 w 12192000"/>
              <a:gd name="connsiteY1" fmla="*/ 0 h 3692092"/>
              <a:gd name="connsiteX2" fmla="*/ 12192000 w 12192000"/>
              <a:gd name="connsiteY2" fmla="*/ 3504824 h 3692092"/>
              <a:gd name="connsiteX3" fmla="*/ 12024691 w 12192000"/>
              <a:gd name="connsiteY3" fmla="*/ 3517794 h 3692092"/>
              <a:gd name="connsiteX4" fmla="*/ 160485 w 12192000"/>
              <a:gd name="connsiteY4" fmla="*/ 3663863 h 3692092"/>
              <a:gd name="connsiteX5" fmla="*/ 0 w 12192000"/>
              <a:gd name="connsiteY5" fmla="*/ 3692092 h 369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11" name="Marcador de contenido 10">
            <a:extLst>
              <a:ext uri="{FF2B5EF4-FFF2-40B4-BE49-F238E27FC236}">
                <a16:creationId xmlns:a16="http://schemas.microsoft.com/office/drawing/2014/main" id="{48497CD3-702D-4612-98D7-6084923C8352}"/>
              </a:ext>
            </a:extLst>
          </p:cNvPr>
          <p:cNvSpPr>
            <a:spLocks noGrp="1"/>
          </p:cNvSpPr>
          <p:nvPr>
            <p:ph idx="1"/>
          </p:nvPr>
        </p:nvSpPr>
        <p:spPr>
          <a:xfrm>
            <a:off x="401216" y="1480841"/>
            <a:ext cx="11308179" cy="5251731"/>
          </a:xfrm>
        </p:spPr>
        <p:txBody>
          <a:bodyPr anchor="ctr">
            <a:noAutofit/>
          </a:bodyPr>
          <a:lstStyle/>
          <a:p>
            <a:pPr marL="0" indent="0" algn="just">
              <a:lnSpc>
                <a:spcPct val="100000"/>
              </a:lnSpc>
              <a:buNone/>
            </a:pPr>
            <a:endParaRPr lang="es-MX" sz="1500" spc="100" dirty="0">
              <a:latin typeface="Bookman Old Style" panose="02050604050505020204" pitchFamily="18" charset="0"/>
            </a:endParaRPr>
          </a:p>
          <a:p>
            <a:pPr marL="0" indent="0" algn="just">
              <a:lnSpc>
                <a:spcPct val="100000"/>
              </a:lnSpc>
              <a:buNone/>
            </a:pPr>
            <a:r>
              <a:rPr lang="es-MX" sz="1500" b="1" spc="100" dirty="0">
                <a:latin typeface="Bookman Old Style" panose="02050604050505020204" pitchFamily="18" charset="0"/>
              </a:rPr>
              <a:t>En México:</a:t>
            </a:r>
          </a:p>
          <a:p>
            <a:pPr marL="0" indent="0" algn="just">
              <a:lnSpc>
                <a:spcPct val="100000"/>
              </a:lnSpc>
              <a:buNone/>
            </a:pPr>
            <a:r>
              <a:rPr lang="es-MX" sz="1500" spc="100" dirty="0">
                <a:latin typeface="Bookman Old Style" panose="02050604050505020204" pitchFamily="18" charset="0"/>
              </a:rPr>
              <a:t>El 8 de noviembre de 2019, se publicó en el Diario Oficial de la Federación el decreto por virtud del cual se reformaron y adicionaron diversas disposiciones de la Ley General de Salud, en materia de sobrepeso, obesidad y de etiquetado de alimentos y bebidas no alcohólicas:</a:t>
            </a:r>
          </a:p>
          <a:p>
            <a:pPr marL="0" indent="0" algn="just">
              <a:lnSpc>
                <a:spcPct val="100000"/>
              </a:lnSpc>
              <a:buNone/>
            </a:pPr>
            <a:r>
              <a:rPr lang="es-MX" sz="1500" b="1" spc="100" dirty="0">
                <a:latin typeface="Bookman Old Style" panose="02050604050505020204" pitchFamily="18" charset="0"/>
              </a:rPr>
              <a:t>Artículo 212.- </a:t>
            </a:r>
            <a:r>
              <a:rPr lang="es-MX" sz="1500" spc="100" dirty="0">
                <a:latin typeface="Bookman Old Style" panose="02050604050505020204" pitchFamily="18" charset="0"/>
              </a:rPr>
              <a:t>La naturaleza del producto, la fórmula, la composición, calidad, denominación distintiva o marca, denominación genérica y específica, información de las etiquetas y contra etiquetas, deberán corresponder a las especificaciones establecidas por la Secretaría de Salud, de conformidad con las disposiciones aplicables, y responderán exactamente a la naturaleza del producto que se consume, sin modificarse; para tal efecto se observará lo señalado en la fracción VI del artículo 115.</a:t>
            </a:r>
          </a:p>
          <a:p>
            <a:pPr marL="0" indent="0" algn="just">
              <a:lnSpc>
                <a:spcPct val="100000"/>
              </a:lnSpc>
              <a:buNone/>
            </a:pPr>
            <a:r>
              <a:rPr lang="es-MX" sz="1500" spc="100" dirty="0">
                <a:latin typeface="Bookman Old Style" panose="02050604050505020204" pitchFamily="18" charset="0"/>
              </a:rPr>
              <a:t>Las etiquetas o contra etiquetas para los alimentos y bebidas no alcohólicas, deberán incluir información nutrimental de fácil comprensión, veraz, directa, sencilla y visible.</a:t>
            </a:r>
          </a:p>
          <a:p>
            <a:pPr marL="0" indent="0" algn="just">
              <a:lnSpc>
                <a:spcPct val="100000"/>
              </a:lnSpc>
              <a:buNone/>
            </a:pPr>
            <a:r>
              <a:rPr lang="es-MX" sz="1500" spc="100" dirty="0">
                <a:latin typeface="Bookman Old Style" panose="02050604050505020204" pitchFamily="18" charset="0"/>
              </a:rPr>
              <a:t>Además de lo dispuesto en el párrafo anterior, el etiquetado frontal de advertencia deberá hacerse en forma separada e independiente a la declaración de ingredientes e información nutrimental, para indicar los productos que excedan los límites máximos de contenido energético, azúcares añadidos, grasas saturadas, sodio y los demás nutrimentos críticos e ingredientes que establezcan las disposiciones normativas competentes.</a:t>
            </a:r>
          </a:p>
          <a:p>
            <a:pPr marL="0" indent="0" algn="just">
              <a:lnSpc>
                <a:spcPct val="100000"/>
              </a:lnSpc>
              <a:buNone/>
            </a:pPr>
            <a:r>
              <a:rPr lang="es-MX" sz="1500" spc="100" dirty="0">
                <a:latin typeface="Bookman Old Style" panose="02050604050505020204" pitchFamily="18" charset="0"/>
              </a:rPr>
              <a:t>La Secretaría de Salud podrá ordenar la inclusión de leyendas o pictogramas cuando lo considere necesario.</a:t>
            </a:r>
          </a:p>
          <a:p>
            <a:pPr marL="0" indent="0" algn="just">
              <a:lnSpc>
                <a:spcPct val="100000"/>
              </a:lnSpc>
              <a:buNone/>
            </a:pPr>
            <a:endParaRPr lang="es-MX" sz="1500" spc="100" dirty="0">
              <a:latin typeface="Bookman Old Style" panose="02050604050505020204" pitchFamily="18" charset="0"/>
            </a:endParaRPr>
          </a:p>
        </p:txBody>
      </p:sp>
      <p:pic>
        <p:nvPicPr>
          <p:cNvPr id="4" name="Imagen 3">
            <a:extLst>
              <a:ext uri="{FF2B5EF4-FFF2-40B4-BE49-F238E27FC236}">
                <a16:creationId xmlns:a16="http://schemas.microsoft.com/office/drawing/2014/main" id="{A86AB0B8-D5A9-4588-A7DE-1F4B8920D5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4760" y="7886"/>
            <a:ext cx="3169298" cy="662472"/>
          </a:xfrm>
          <a:prstGeom prst="rect">
            <a:avLst/>
          </a:prstGeom>
        </p:spPr>
      </p:pic>
      <p:sp>
        <p:nvSpPr>
          <p:cNvPr id="5" name="Rectángulo: esquinas redondeadas 4">
            <a:extLst>
              <a:ext uri="{FF2B5EF4-FFF2-40B4-BE49-F238E27FC236}">
                <a16:creationId xmlns:a16="http://schemas.microsoft.com/office/drawing/2014/main" id="{DE592D3B-375D-4A0E-BA4A-5DD76636DA76}"/>
              </a:ext>
            </a:extLst>
          </p:cNvPr>
          <p:cNvSpPr/>
          <p:nvPr/>
        </p:nvSpPr>
        <p:spPr>
          <a:xfrm>
            <a:off x="0" y="10119"/>
            <a:ext cx="2876764"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4204176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0091CB3-A175-45CA-9B47-8EE1BA75C137}"/>
              </a:ext>
            </a:extLst>
          </p:cNvPr>
          <p:cNvPicPr>
            <a:picLocks noChangeAspect="1"/>
          </p:cNvPicPr>
          <p:nvPr/>
        </p:nvPicPr>
        <p:blipFill rotWithShape="1">
          <a:blip r:embed="rId2">
            <a:extLst>
              <a:ext uri="{28A0092B-C50C-407E-A947-70E740481C1C}">
                <a14:useLocalDpi xmlns:a14="http://schemas.microsoft.com/office/drawing/2010/main" val="0"/>
              </a:ext>
            </a:extLst>
          </a:blip>
          <a:srcRect t="17732" b="28162"/>
          <a:stretch/>
        </p:blipFill>
        <p:spPr>
          <a:xfrm>
            <a:off x="20" y="10"/>
            <a:ext cx="12191980" cy="2267329"/>
          </a:xfrm>
          <a:custGeom>
            <a:avLst/>
            <a:gdLst>
              <a:gd name="connsiteX0" fmla="*/ 0 w 12192000"/>
              <a:gd name="connsiteY0" fmla="*/ 0 h 3692092"/>
              <a:gd name="connsiteX1" fmla="*/ 12192000 w 12192000"/>
              <a:gd name="connsiteY1" fmla="*/ 0 h 3692092"/>
              <a:gd name="connsiteX2" fmla="*/ 12192000 w 12192000"/>
              <a:gd name="connsiteY2" fmla="*/ 3504824 h 3692092"/>
              <a:gd name="connsiteX3" fmla="*/ 12024691 w 12192000"/>
              <a:gd name="connsiteY3" fmla="*/ 3517794 h 3692092"/>
              <a:gd name="connsiteX4" fmla="*/ 160485 w 12192000"/>
              <a:gd name="connsiteY4" fmla="*/ 3663863 h 3692092"/>
              <a:gd name="connsiteX5" fmla="*/ 0 w 12192000"/>
              <a:gd name="connsiteY5" fmla="*/ 3692092 h 369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11" name="Marcador de contenido 10">
            <a:extLst>
              <a:ext uri="{FF2B5EF4-FFF2-40B4-BE49-F238E27FC236}">
                <a16:creationId xmlns:a16="http://schemas.microsoft.com/office/drawing/2014/main" id="{48497CD3-702D-4612-98D7-6084923C8352}"/>
              </a:ext>
            </a:extLst>
          </p:cNvPr>
          <p:cNvSpPr>
            <a:spLocks noGrp="1"/>
          </p:cNvSpPr>
          <p:nvPr>
            <p:ph idx="1"/>
          </p:nvPr>
        </p:nvSpPr>
        <p:spPr>
          <a:xfrm>
            <a:off x="401216" y="2546972"/>
            <a:ext cx="11308179" cy="3108158"/>
          </a:xfrm>
        </p:spPr>
        <p:txBody>
          <a:bodyPr anchor="ctr">
            <a:noAutofit/>
          </a:bodyPr>
          <a:lstStyle/>
          <a:p>
            <a:pPr marL="0" indent="0" algn="just">
              <a:lnSpc>
                <a:spcPct val="100000"/>
              </a:lnSpc>
              <a:buNone/>
            </a:pPr>
            <a:endParaRPr lang="es-MX" sz="1600" spc="100" dirty="0">
              <a:latin typeface="Bookman Old Style" panose="02050604050505020204" pitchFamily="18" charset="0"/>
            </a:endParaRPr>
          </a:p>
          <a:p>
            <a:pPr marL="0" indent="0" algn="just">
              <a:lnSpc>
                <a:spcPct val="100000"/>
              </a:lnSpc>
              <a:buNone/>
            </a:pPr>
            <a:endParaRPr lang="es-MX" sz="1600" spc="100" dirty="0">
              <a:latin typeface="Bookman Old Style" panose="02050604050505020204" pitchFamily="18" charset="0"/>
            </a:endParaRPr>
          </a:p>
          <a:p>
            <a:pPr marL="0" indent="0" algn="just">
              <a:lnSpc>
                <a:spcPct val="100000"/>
              </a:lnSpc>
              <a:buNone/>
            </a:pPr>
            <a:r>
              <a:rPr lang="es-MX" sz="1600" b="1" spc="100" dirty="0">
                <a:latin typeface="Bookman Old Style" panose="02050604050505020204" pitchFamily="18" charset="0"/>
              </a:rPr>
              <a:t>Artículo 215.- </a:t>
            </a:r>
            <a:r>
              <a:rPr lang="es-MX" sz="1600" spc="100" dirty="0">
                <a:latin typeface="Bookman Old Style" panose="02050604050505020204" pitchFamily="18" charset="0"/>
              </a:rPr>
              <a:t>...</a:t>
            </a:r>
          </a:p>
          <a:p>
            <a:pPr marL="0" indent="0" algn="just">
              <a:lnSpc>
                <a:spcPct val="100000"/>
              </a:lnSpc>
              <a:buNone/>
            </a:pPr>
            <a:r>
              <a:rPr lang="es-MX" sz="1600" spc="100" dirty="0">
                <a:latin typeface="Bookman Old Style" panose="02050604050505020204" pitchFamily="18" charset="0"/>
              </a:rPr>
              <a:t>I. a V. ...</a:t>
            </a:r>
          </a:p>
          <a:p>
            <a:pPr marL="0" indent="0" algn="just">
              <a:lnSpc>
                <a:spcPct val="100000"/>
              </a:lnSpc>
              <a:buNone/>
            </a:pPr>
            <a:r>
              <a:rPr lang="es-MX" sz="1600" spc="100" dirty="0">
                <a:latin typeface="Bookman Old Style" panose="02050604050505020204" pitchFamily="18" charset="0"/>
              </a:rPr>
              <a:t>VI. Etiquetado frontal de advertencia de alimentos y bebidas no alcohólicas: Sistema de información simplificada en el área frontal de exhibición del envase, el cual debe advertir de manera veraz, clara, rápida y simple sobre el contenido que exceda los niveles máximos de contenido energético, azúcares añadidos, grasas saturadas, grasas, sodio y los nutrimentos críticos, ingredientes y las demás que determine la Secretaría.</a:t>
            </a:r>
          </a:p>
          <a:p>
            <a:pPr marL="0" indent="0" algn="just">
              <a:lnSpc>
                <a:spcPct val="100000"/>
              </a:lnSpc>
              <a:buNone/>
            </a:pPr>
            <a:r>
              <a:rPr lang="es-MX" sz="1600" spc="100" dirty="0">
                <a:latin typeface="Bookman Old Style" panose="02050604050505020204" pitchFamily="18" charset="0"/>
              </a:rPr>
              <a:t>VII. Nutrimentos críticos: Aquellos componentes de la alimentación que pueden ser un factor de riesgo de las enfermedades crónicas no transmisibles, serán determinados por la Secretaría de Salud.</a:t>
            </a:r>
          </a:p>
          <a:p>
            <a:pPr marL="0" indent="0" algn="just">
              <a:lnSpc>
                <a:spcPct val="100000"/>
              </a:lnSpc>
              <a:buNone/>
            </a:pPr>
            <a:endParaRPr lang="es-MX" sz="1600" spc="100" dirty="0">
              <a:latin typeface="Bookman Old Style" panose="02050604050505020204" pitchFamily="18" charset="0"/>
            </a:endParaRPr>
          </a:p>
        </p:txBody>
      </p:sp>
      <p:pic>
        <p:nvPicPr>
          <p:cNvPr id="4" name="Imagen 3">
            <a:extLst>
              <a:ext uri="{FF2B5EF4-FFF2-40B4-BE49-F238E27FC236}">
                <a16:creationId xmlns:a16="http://schemas.microsoft.com/office/drawing/2014/main" id="{A86AB0B8-D5A9-4588-A7DE-1F4B8920D5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4760" y="7886"/>
            <a:ext cx="3169298" cy="662472"/>
          </a:xfrm>
          <a:prstGeom prst="rect">
            <a:avLst/>
          </a:prstGeom>
        </p:spPr>
      </p:pic>
      <p:sp>
        <p:nvSpPr>
          <p:cNvPr id="5" name="Rectángulo: esquinas redondeadas 4">
            <a:extLst>
              <a:ext uri="{FF2B5EF4-FFF2-40B4-BE49-F238E27FC236}">
                <a16:creationId xmlns:a16="http://schemas.microsoft.com/office/drawing/2014/main" id="{DE592D3B-375D-4A0E-BA4A-5DD76636DA76}"/>
              </a:ext>
            </a:extLst>
          </p:cNvPr>
          <p:cNvSpPr/>
          <p:nvPr/>
        </p:nvSpPr>
        <p:spPr>
          <a:xfrm>
            <a:off x="0" y="10119"/>
            <a:ext cx="2876764"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2878222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0091CB3-A175-45CA-9B47-8EE1BA75C137}"/>
              </a:ext>
            </a:extLst>
          </p:cNvPr>
          <p:cNvPicPr>
            <a:picLocks noChangeAspect="1"/>
          </p:cNvPicPr>
          <p:nvPr/>
        </p:nvPicPr>
        <p:blipFill rotWithShape="1">
          <a:blip r:embed="rId2">
            <a:extLst>
              <a:ext uri="{28A0092B-C50C-407E-A947-70E740481C1C}">
                <a14:useLocalDpi xmlns:a14="http://schemas.microsoft.com/office/drawing/2010/main" val="0"/>
              </a:ext>
            </a:extLst>
          </a:blip>
          <a:srcRect t="17732" b="28162"/>
          <a:stretch/>
        </p:blipFill>
        <p:spPr>
          <a:xfrm>
            <a:off x="20" y="10"/>
            <a:ext cx="12191980" cy="2267329"/>
          </a:xfrm>
          <a:custGeom>
            <a:avLst/>
            <a:gdLst>
              <a:gd name="connsiteX0" fmla="*/ 0 w 12192000"/>
              <a:gd name="connsiteY0" fmla="*/ 0 h 3692092"/>
              <a:gd name="connsiteX1" fmla="*/ 12192000 w 12192000"/>
              <a:gd name="connsiteY1" fmla="*/ 0 h 3692092"/>
              <a:gd name="connsiteX2" fmla="*/ 12192000 w 12192000"/>
              <a:gd name="connsiteY2" fmla="*/ 3504824 h 3692092"/>
              <a:gd name="connsiteX3" fmla="*/ 12024691 w 12192000"/>
              <a:gd name="connsiteY3" fmla="*/ 3517794 h 3692092"/>
              <a:gd name="connsiteX4" fmla="*/ 160485 w 12192000"/>
              <a:gd name="connsiteY4" fmla="*/ 3663863 h 3692092"/>
              <a:gd name="connsiteX5" fmla="*/ 0 w 12192000"/>
              <a:gd name="connsiteY5" fmla="*/ 3692092 h 369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11" name="Marcador de contenido 10">
            <a:extLst>
              <a:ext uri="{FF2B5EF4-FFF2-40B4-BE49-F238E27FC236}">
                <a16:creationId xmlns:a16="http://schemas.microsoft.com/office/drawing/2014/main" id="{48497CD3-702D-4612-98D7-6084923C8352}"/>
              </a:ext>
            </a:extLst>
          </p:cNvPr>
          <p:cNvSpPr>
            <a:spLocks noGrp="1"/>
          </p:cNvSpPr>
          <p:nvPr>
            <p:ph idx="1"/>
          </p:nvPr>
        </p:nvSpPr>
        <p:spPr>
          <a:xfrm>
            <a:off x="401216" y="2267340"/>
            <a:ext cx="11308179" cy="4269818"/>
          </a:xfrm>
        </p:spPr>
        <p:txBody>
          <a:bodyPr anchor="ctr">
            <a:noAutofit/>
          </a:bodyPr>
          <a:lstStyle/>
          <a:p>
            <a:pPr marL="0" indent="0" algn="just">
              <a:lnSpc>
                <a:spcPct val="100000"/>
              </a:lnSpc>
              <a:buNone/>
            </a:pPr>
            <a:endParaRPr lang="es-MX" sz="1600" spc="100" dirty="0">
              <a:latin typeface="Bookman Old Style" panose="02050604050505020204" pitchFamily="18" charset="0"/>
            </a:endParaRPr>
          </a:p>
          <a:p>
            <a:pPr marL="0" indent="0" algn="just">
              <a:lnSpc>
                <a:spcPct val="100000"/>
              </a:lnSpc>
              <a:buNone/>
            </a:pPr>
            <a:r>
              <a:rPr lang="es-MX" sz="1600" b="1" spc="100" dirty="0">
                <a:latin typeface="Bookman Old Style" panose="02050604050505020204" pitchFamily="18" charset="0"/>
              </a:rPr>
              <a:t>El pasado 27 de marzo de 2020</a:t>
            </a:r>
            <a:r>
              <a:rPr lang="es-MX" sz="1600" spc="100" dirty="0">
                <a:latin typeface="Bookman Old Style" panose="02050604050505020204" pitchFamily="18" charset="0"/>
              </a:rPr>
              <a:t> se publicó en el Diario Oficial de la Federación la modificación a la Norma Oficial Mexicana NOM-051-SCFI/SSA1-2010, Especificaciones Generales de Etiquetado para Alimentos y Bebidas no Alcohólicas Preenvasados-Información Comercial y Sanitaria, publicada el 5 de abril de 2010, cuyos aspectos trascendentes de cambio son los siguientes:</a:t>
            </a:r>
          </a:p>
          <a:p>
            <a:pPr algn="just">
              <a:lnSpc>
                <a:spcPct val="100000"/>
              </a:lnSpc>
              <a:spcAft>
                <a:spcPts val="1200"/>
              </a:spcAft>
            </a:pPr>
            <a:r>
              <a:rPr lang="es-MX" sz="1600" b="1" u="sng" spc="100" dirty="0">
                <a:latin typeface="Bookman Old Style" panose="02050604050505020204" pitchFamily="18" charset="0"/>
                <a:ea typeface="Calibri" panose="020F0502020204030204" pitchFamily="34" charset="0"/>
                <a:cs typeface="Bookman Old Style" panose="02050604050505020204" pitchFamily="18" charset="0"/>
              </a:rPr>
              <a:t>1. Sellos;</a:t>
            </a:r>
            <a:r>
              <a:rPr lang="es-MX" sz="1600" spc="100" dirty="0">
                <a:latin typeface="Bookman Old Style" panose="02050604050505020204" pitchFamily="18" charset="0"/>
                <a:ea typeface="Calibri" panose="020F0502020204030204" pitchFamily="34" charset="0"/>
                <a:cs typeface="Bookman Old Style" panose="02050604050505020204" pitchFamily="18" charset="0"/>
              </a:rPr>
              <a:t> Se incluye la obligación de incluir como elementos gráficos en los empaques de los alimentos y bebidas no alcohólicas que contengan un exceso de nutrimentos considerados como críticos en forma de octágono negro con un contorno blanco y con las especificaciones descritas en el Apéndice A (Normativo), usado en el sistema de etiquetado frontal. </a:t>
            </a:r>
          </a:p>
          <a:p>
            <a:pPr algn="just">
              <a:lnSpc>
                <a:spcPct val="100000"/>
              </a:lnSpc>
            </a:pPr>
            <a:r>
              <a:rPr lang="es-MX" sz="1600" b="1" u="sng" spc="100" dirty="0">
                <a:latin typeface="Bookman Old Style" panose="02050604050505020204" pitchFamily="18" charset="0"/>
                <a:ea typeface="Calibri" panose="020F0502020204030204" pitchFamily="34" charset="0"/>
                <a:cs typeface="Times New Roman" panose="02020603050405020304" pitchFamily="18" charset="0"/>
              </a:rPr>
              <a:t>2. Sistema de etiquetado frontal;</a:t>
            </a:r>
            <a:r>
              <a:rPr lang="es-MX" sz="1600" spc="100" dirty="0">
                <a:latin typeface="Bookman Old Style" panose="02050604050505020204" pitchFamily="18" charset="0"/>
                <a:ea typeface="Calibri" panose="020F0502020204030204" pitchFamily="34" charset="0"/>
                <a:cs typeface="Times New Roman" panose="02020603050405020304" pitchFamily="18" charset="0"/>
              </a:rPr>
              <a:t> Se incluye un nuevo sistema de información situado en la superficie principal de exhibición, el cual muestra de manera veraz, directa, clara, sencilla y visible, cuando un producto preenvasado presenta un contenido “con exceso de energía”, nutrimentos críticos e ingredientes que representen un riesgo a la salud en un consumo excesivo y el cual comprende los sellos y las leyendas descritas en los numerales 7.1.3 y 7.1.4 de la NOM (“Contiene edulcorantes-no recomendado en niños” y “Contiene cafeína-evitar en niños”).</a:t>
            </a:r>
            <a:endParaRPr lang="es-MX" sz="1600" spc="100" dirty="0">
              <a:latin typeface="Bookman Old Style" panose="02050604050505020204" pitchFamily="18" charset="0"/>
            </a:endParaRPr>
          </a:p>
          <a:p>
            <a:pPr marL="0" indent="0" algn="just">
              <a:lnSpc>
                <a:spcPct val="100000"/>
              </a:lnSpc>
              <a:buNone/>
            </a:pPr>
            <a:endParaRPr lang="es-MX" sz="1600" spc="100" dirty="0">
              <a:latin typeface="Bookman Old Style" panose="02050604050505020204" pitchFamily="18" charset="0"/>
            </a:endParaRPr>
          </a:p>
        </p:txBody>
      </p:sp>
      <p:pic>
        <p:nvPicPr>
          <p:cNvPr id="4" name="Imagen 3">
            <a:extLst>
              <a:ext uri="{FF2B5EF4-FFF2-40B4-BE49-F238E27FC236}">
                <a16:creationId xmlns:a16="http://schemas.microsoft.com/office/drawing/2014/main" id="{A86AB0B8-D5A9-4588-A7DE-1F4B8920D5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4760" y="7886"/>
            <a:ext cx="3169298" cy="662472"/>
          </a:xfrm>
          <a:prstGeom prst="rect">
            <a:avLst/>
          </a:prstGeom>
        </p:spPr>
      </p:pic>
      <p:sp>
        <p:nvSpPr>
          <p:cNvPr id="5" name="Rectángulo: esquinas redondeadas 4">
            <a:extLst>
              <a:ext uri="{FF2B5EF4-FFF2-40B4-BE49-F238E27FC236}">
                <a16:creationId xmlns:a16="http://schemas.microsoft.com/office/drawing/2014/main" id="{DE592D3B-375D-4A0E-BA4A-5DD76636DA76}"/>
              </a:ext>
            </a:extLst>
          </p:cNvPr>
          <p:cNvSpPr/>
          <p:nvPr/>
        </p:nvSpPr>
        <p:spPr>
          <a:xfrm>
            <a:off x="0" y="10119"/>
            <a:ext cx="2876764"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12584390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7BCCD7B-CF65-41FB-8ED8-6B1E908344DD}"/>
              </a:ext>
            </a:extLst>
          </p:cNvPr>
          <p:cNvPicPr>
            <a:picLocks noChangeAspect="1"/>
          </p:cNvPicPr>
          <p:nvPr/>
        </p:nvPicPr>
        <p:blipFill rotWithShape="1">
          <a:blip r:embed="rId2">
            <a:extLst>
              <a:ext uri="{28A0092B-C50C-407E-A947-70E740481C1C}">
                <a14:useLocalDpi xmlns:a14="http://schemas.microsoft.com/office/drawing/2010/main" val="0"/>
              </a:ext>
            </a:extLst>
          </a:blip>
          <a:srcRect t="7255" b="47149"/>
          <a:stretch/>
        </p:blipFill>
        <p:spPr>
          <a:xfrm>
            <a:off x="20" y="10"/>
            <a:ext cx="12191980" cy="2276659"/>
          </a:xfrm>
          <a:custGeom>
            <a:avLst/>
            <a:gdLst>
              <a:gd name="connsiteX0" fmla="*/ 0 w 12192000"/>
              <a:gd name="connsiteY0" fmla="*/ 0 h 3692092"/>
              <a:gd name="connsiteX1" fmla="*/ 12192000 w 12192000"/>
              <a:gd name="connsiteY1" fmla="*/ 0 h 3692092"/>
              <a:gd name="connsiteX2" fmla="*/ 12192000 w 12192000"/>
              <a:gd name="connsiteY2" fmla="*/ 3504824 h 3692092"/>
              <a:gd name="connsiteX3" fmla="*/ 12024691 w 12192000"/>
              <a:gd name="connsiteY3" fmla="*/ 3517794 h 3692092"/>
              <a:gd name="connsiteX4" fmla="*/ 160485 w 12192000"/>
              <a:gd name="connsiteY4" fmla="*/ 3663863 h 3692092"/>
              <a:gd name="connsiteX5" fmla="*/ 0 w 12192000"/>
              <a:gd name="connsiteY5" fmla="*/ 3692092 h 369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15" name="Marcador de contenido 14">
            <a:extLst>
              <a:ext uri="{FF2B5EF4-FFF2-40B4-BE49-F238E27FC236}">
                <a16:creationId xmlns:a16="http://schemas.microsoft.com/office/drawing/2014/main" id="{EEF7917B-2E6F-4E73-8822-3530A9BBB520}"/>
              </a:ext>
            </a:extLst>
          </p:cNvPr>
          <p:cNvSpPr>
            <a:spLocks noGrp="1"/>
          </p:cNvSpPr>
          <p:nvPr>
            <p:ph idx="1"/>
          </p:nvPr>
        </p:nvSpPr>
        <p:spPr>
          <a:xfrm>
            <a:off x="279918" y="2276669"/>
            <a:ext cx="11429477" cy="4220383"/>
          </a:xfrm>
        </p:spPr>
        <p:txBody>
          <a:bodyPr anchor="ctr">
            <a:normAutofit fontScale="55000" lnSpcReduction="20000"/>
          </a:bodyPr>
          <a:lstStyle/>
          <a:p>
            <a:pPr marL="0" indent="0" algn="just">
              <a:lnSpc>
                <a:spcPct val="120000"/>
              </a:lnSpc>
              <a:buNone/>
            </a:pPr>
            <a:r>
              <a:rPr lang="es-MX" b="1" spc="100" dirty="0">
                <a:latin typeface="Bookman Old Style" panose="02050604050505020204" pitchFamily="18" charset="0"/>
              </a:rPr>
              <a:t>3. Del uso de sellos o leyendas de recomendación o reconocimiento por organizaciones o asociaciones profesionales;</a:t>
            </a:r>
            <a:r>
              <a:rPr lang="es-MX" spc="100" dirty="0">
                <a:latin typeface="Bookman Old Style" panose="02050604050505020204" pitchFamily="18" charset="0"/>
              </a:rPr>
              <a:t> el numeral 4.1.4 de la Modificación a la NOM-051-SCFI/SSA1-2010, prevé la posibilidad de hacer uso de dicha información siempre y cuando, la misma sea documentada de manera apropiada con soporte de evidencia científica, objetiva y fehaciente, debiéndose realizar la evaluación del producto de acuerdo con lo establecido en el artículo 32 de la Ley Federal de Protección al Consumidor. Dicha posibilidad se encontrará restringida para los productos que excedan de uno o más de los nutrimentos críticos añadidos establecidos en la tabla 6 (de la NOM) y deben especificar la población objetivo con una condición de salud específica.</a:t>
            </a:r>
          </a:p>
          <a:p>
            <a:pPr marL="0" indent="0" algn="just">
              <a:lnSpc>
                <a:spcPct val="120000"/>
              </a:lnSpc>
              <a:buNone/>
            </a:pPr>
            <a:r>
              <a:rPr lang="es-MX" b="1" spc="100" dirty="0">
                <a:latin typeface="Bookman Old Style" panose="02050604050505020204" pitchFamily="18" charset="0"/>
              </a:rPr>
              <a:t>PROFECO</a:t>
            </a:r>
            <a:r>
              <a:rPr lang="es-MX" spc="100" dirty="0">
                <a:latin typeface="Bookman Old Style" panose="02050604050505020204" pitchFamily="18" charset="0"/>
              </a:rPr>
              <a:t> llevará un registro de las asociaciones u organizaciones profesionales que emitan recomendaciones o den reconocimiento de un producto, respecto de su utilización y consumo.</a:t>
            </a:r>
          </a:p>
          <a:p>
            <a:pPr marL="0" indent="0" algn="just">
              <a:lnSpc>
                <a:spcPct val="120000"/>
              </a:lnSpc>
              <a:buNone/>
            </a:pPr>
            <a:r>
              <a:rPr lang="es-MX" b="1" spc="100" dirty="0">
                <a:latin typeface="Bookman Old Style" panose="02050604050505020204" pitchFamily="18" charset="0"/>
              </a:rPr>
              <a:t>4. Del cumplimiento normativo como elemento de publicidad;</a:t>
            </a:r>
            <a:r>
              <a:rPr lang="es-MX" spc="100" dirty="0">
                <a:latin typeface="Bookman Old Style" panose="02050604050505020204" pitchFamily="18" charset="0"/>
              </a:rPr>
              <a:t> el artículo 4.1.4 bis, autoriza la utilización de sellos o leyendas informando que el producto no contiene sellos ni leyendas, pero no debe utilizar elementos gráficos o descriptivos que hagan alusión a los mismos.</a:t>
            </a:r>
          </a:p>
        </p:txBody>
      </p:sp>
      <p:pic>
        <p:nvPicPr>
          <p:cNvPr id="4" name="Imagen 3">
            <a:extLst>
              <a:ext uri="{FF2B5EF4-FFF2-40B4-BE49-F238E27FC236}">
                <a16:creationId xmlns:a16="http://schemas.microsoft.com/office/drawing/2014/main" id="{B937A0D4-5CDB-4C43-99F3-3D696DF9A1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6877" y="6"/>
            <a:ext cx="3169298" cy="662472"/>
          </a:xfrm>
          <a:prstGeom prst="rect">
            <a:avLst/>
          </a:prstGeom>
        </p:spPr>
      </p:pic>
      <p:sp>
        <p:nvSpPr>
          <p:cNvPr id="5" name="Rectángulo: esquinas redondeadas 4">
            <a:extLst>
              <a:ext uri="{FF2B5EF4-FFF2-40B4-BE49-F238E27FC236}">
                <a16:creationId xmlns:a16="http://schemas.microsoft.com/office/drawing/2014/main" id="{9794FF2D-B30D-4F9B-96D5-2B236205776B}"/>
              </a:ext>
            </a:extLst>
          </p:cNvPr>
          <p:cNvSpPr/>
          <p:nvPr/>
        </p:nvSpPr>
        <p:spPr>
          <a:xfrm>
            <a:off x="0" y="-155"/>
            <a:ext cx="2815119"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1924807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6DBE7F9-C927-4412-BCC5-06B248EE54DD}"/>
              </a:ext>
            </a:extLst>
          </p:cNvPr>
          <p:cNvPicPr>
            <a:picLocks noChangeAspect="1"/>
          </p:cNvPicPr>
          <p:nvPr/>
        </p:nvPicPr>
        <p:blipFill rotWithShape="1">
          <a:blip r:embed="rId2">
            <a:extLst>
              <a:ext uri="{28A0092B-C50C-407E-A947-70E740481C1C}">
                <a14:useLocalDpi xmlns:a14="http://schemas.microsoft.com/office/drawing/2010/main" val="0"/>
              </a:ext>
            </a:extLst>
          </a:blip>
          <a:srcRect t="39601" b="14804"/>
          <a:stretch/>
        </p:blipFill>
        <p:spPr>
          <a:xfrm>
            <a:off x="20" y="7896"/>
            <a:ext cx="12191980" cy="1647485"/>
          </a:xfrm>
          <a:custGeom>
            <a:avLst/>
            <a:gdLst>
              <a:gd name="connsiteX0" fmla="*/ 0 w 12192000"/>
              <a:gd name="connsiteY0" fmla="*/ 0 h 3692092"/>
              <a:gd name="connsiteX1" fmla="*/ 12192000 w 12192000"/>
              <a:gd name="connsiteY1" fmla="*/ 0 h 3692092"/>
              <a:gd name="connsiteX2" fmla="*/ 12192000 w 12192000"/>
              <a:gd name="connsiteY2" fmla="*/ 3504824 h 3692092"/>
              <a:gd name="connsiteX3" fmla="*/ 12024691 w 12192000"/>
              <a:gd name="connsiteY3" fmla="*/ 3517794 h 3692092"/>
              <a:gd name="connsiteX4" fmla="*/ 160485 w 12192000"/>
              <a:gd name="connsiteY4" fmla="*/ 3663863 h 3692092"/>
              <a:gd name="connsiteX5" fmla="*/ 0 w 12192000"/>
              <a:gd name="connsiteY5" fmla="*/ 3692092 h 369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8" name="Marcador de contenido 7">
            <a:extLst>
              <a:ext uri="{FF2B5EF4-FFF2-40B4-BE49-F238E27FC236}">
                <a16:creationId xmlns:a16="http://schemas.microsoft.com/office/drawing/2014/main" id="{17D65FA8-93AB-4055-81CD-29295F48C228}"/>
              </a:ext>
            </a:extLst>
          </p:cNvPr>
          <p:cNvSpPr>
            <a:spLocks noGrp="1"/>
          </p:cNvSpPr>
          <p:nvPr>
            <p:ph idx="1"/>
          </p:nvPr>
        </p:nvSpPr>
        <p:spPr>
          <a:xfrm>
            <a:off x="306355" y="2054666"/>
            <a:ext cx="11579289" cy="4311561"/>
          </a:xfrm>
        </p:spPr>
        <p:txBody>
          <a:bodyPr anchor="ctr">
            <a:noAutofit/>
          </a:bodyPr>
          <a:lstStyle/>
          <a:p>
            <a:pPr marL="0" indent="0" algn="just">
              <a:lnSpc>
                <a:spcPct val="100000"/>
              </a:lnSpc>
              <a:spcAft>
                <a:spcPts val="1200"/>
              </a:spcAft>
              <a:buNone/>
            </a:pPr>
            <a:r>
              <a:rPr lang="es-MX" sz="1600" b="1" u="sng" spc="100" dirty="0">
                <a:latin typeface="Bookman Old Style" panose="02050604050505020204" pitchFamily="18" charset="0"/>
                <a:ea typeface="Calibri" panose="020F0502020204030204" pitchFamily="34" charset="0"/>
                <a:cs typeface="Bookman Old Style" panose="02050604050505020204" pitchFamily="18" charset="0"/>
              </a:rPr>
              <a:t>5. De las restricciones de publicidad en alimentos preenvasados</a:t>
            </a:r>
            <a:r>
              <a:rPr lang="es-MX" sz="1600" b="1" spc="100" dirty="0">
                <a:latin typeface="Bookman Old Style" panose="02050604050505020204" pitchFamily="18" charset="0"/>
                <a:ea typeface="Calibri" panose="020F0502020204030204" pitchFamily="34" charset="0"/>
                <a:cs typeface="Bookman Old Style" panose="02050604050505020204" pitchFamily="18" charset="0"/>
              </a:rPr>
              <a:t>;</a:t>
            </a:r>
            <a:r>
              <a:rPr lang="es-MX" sz="1600" spc="100" dirty="0">
                <a:latin typeface="Bookman Old Style" panose="02050604050505020204" pitchFamily="18" charset="0"/>
                <a:ea typeface="Calibri" panose="020F0502020204030204" pitchFamily="34" charset="0"/>
                <a:cs typeface="Bookman Old Style" panose="02050604050505020204" pitchFamily="18" charset="0"/>
              </a:rPr>
              <a:t> contenidas en el artículo el 4.1.5 de la NOM, que prevé lo siguiente: </a:t>
            </a:r>
          </a:p>
          <a:p>
            <a:pPr marL="0" indent="0" algn="just">
              <a:lnSpc>
                <a:spcPct val="100000"/>
              </a:lnSpc>
              <a:buNone/>
            </a:pPr>
            <a:r>
              <a:rPr lang="es-MX" sz="1600" spc="100" dirty="0">
                <a:latin typeface="Bookman Old Style" panose="02050604050505020204" pitchFamily="18" charset="0"/>
              </a:rPr>
              <a:t>Los productos preenvasados que ostenten uno o más sellos de advertencia o la leyenda de edulcorantes, no deben:</a:t>
            </a:r>
          </a:p>
          <a:p>
            <a:pPr marL="0" indent="0" algn="just">
              <a:lnSpc>
                <a:spcPct val="100000"/>
              </a:lnSpc>
              <a:buNone/>
            </a:pPr>
            <a:r>
              <a:rPr lang="es-MX" sz="1600" spc="100" dirty="0">
                <a:latin typeface="Bookman Old Style" panose="02050604050505020204" pitchFamily="18" charset="0"/>
              </a:rPr>
              <a:t>	a) incluir en la etiqueta personajes infantiles, animaciones, dibujos animados, celebridades, 	deportistas o mascotas, elementos interactivos, tales como, juegos visual – espaciales o 	descargas digitales, que, estando dirigidos a niños, inciten, promueven o fomenten el 	consumo, compra o elección de productos con exceso de nutrimentos críticos o con 	edulcorantes, y</a:t>
            </a:r>
          </a:p>
          <a:p>
            <a:pPr marL="0" indent="0" algn="just">
              <a:lnSpc>
                <a:spcPct val="100000"/>
              </a:lnSpc>
              <a:buNone/>
            </a:pPr>
            <a:r>
              <a:rPr lang="es-MX" sz="1600" spc="100" dirty="0">
                <a:latin typeface="Bookman Old Style" panose="02050604050505020204" pitchFamily="18" charset="0"/>
              </a:rPr>
              <a:t>	b) hacer referencia en la etiqueta a elementos ajenos al mismo con las mismas finalidades 	del párrafo anterior.</a:t>
            </a:r>
          </a:p>
          <a:p>
            <a:pPr marL="0" indent="0" algn="just">
              <a:lnSpc>
                <a:spcPct val="100000"/>
              </a:lnSpc>
              <a:buNone/>
            </a:pPr>
            <a:r>
              <a:rPr lang="es-MX" sz="1600" spc="100" dirty="0">
                <a:latin typeface="Bookman Old Style" panose="02050604050505020204" pitchFamily="18" charset="0"/>
              </a:rPr>
              <a:t>La aplicación de este numeral se debe hacer en concordancia con lo dispuesto por otros ordenamientos legales aplicables.</a:t>
            </a:r>
          </a:p>
          <a:p>
            <a:pPr marL="0" indent="0" algn="just">
              <a:lnSpc>
                <a:spcPct val="100000"/>
              </a:lnSpc>
              <a:buNone/>
            </a:pPr>
            <a:r>
              <a:rPr lang="es-MX" sz="1600" spc="100" dirty="0">
                <a:latin typeface="Bookman Old Style" panose="02050604050505020204" pitchFamily="18" charset="0"/>
              </a:rPr>
              <a:t>El artículo indicado, es uno de los más controvertidos dentro de la modificación de la NOM-051-SCFI/SSA1-2010, puesto que plantea restricciones al uso de elementos de propiedad intelectual, como lo podrían ser licencias, marcas entre otros, lo que plantea un gran reto a la industria alimentaria, artículo que incluso podría llegar a la judicialización a través de nuestros máximos tribunales.</a:t>
            </a:r>
          </a:p>
        </p:txBody>
      </p:sp>
      <p:pic>
        <p:nvPicPr>
          <p:cNvPr id="4" name="Imagen 3">
            <a:extLst>
              <a:ext uri="{FF2B5EF4-FFF2-40B4-BE49-F238E27FC236}">
                <a16:creationId xmlns:a16="http://schemas.microsoft.com/office/drawing/2014/main" id="{0C0956FF-4697-45F3-8EA9-A817707CF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4760" y="6"/>
            <a:ext cx="3169298" cy="662472"/>
          </a:xfrm>
          <a:prstGeom prst="rect">
            <a:avLst/>
          </a:prstGeom>
        </p:spPr>
      </p:pic>
      <p:sp>
        <p:nvSpPr>
          <p:cNvPr id="5" name="Rectángulo: esquinas redondeadas 4">
            <a:extLst>
              <a:ext uri="{FF2B5EF4-FFF2-40B4-BE49-F238E27FC236}">
                <a16:creationId xmlns:a16="http://schemas.microsoft.com/office/drawing/2014/main" id="{4C08BA9D-4FF5-4A6D-A240-6E19F0A1952C}"/>
              </a:ext>
            </a:extLst>
          </p:cNvPr>
          <p:cNvSpPr/>
          <p:nvPr/>
        </p:nvSpPr>
        <p:spPr>
          <a:xfrm>
            <a:off x="-41097" y="-155"/>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1260105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17D65FA8-93AB-4055-81CD-29295F48C228}"/>
              </a:ext>
            </a:extLst>
          </p:cNvPr>
          <p:cNvSpPr>
            <a:spLocks noGrp="1"/>
          </p:cNvSpPr>
          <p:nvPr>
            <p:ph idx="1"/>
          </p:nvPr>
        </p:nvSpPr>
        <p:spPr>
          <a:xfrm>
            <a:off x="326571" y="2369976"/>
            <a:ext cx="11579289" cy="4311561"/>
          </a:xfrm>
        </p:spPr>
        <p:txBody>
          <a:bodyPr anchor="ctr">
            <a:noAutofit/>
          </a:bodyPr>
          <a:lstStyle/>
          <a:p>
            <a:pPr marL="0" indent="0" algn="just">
              <a:lnSpc>
                <a:spcPct val="100000"/>
              </a:lnSpc>
              <a:spcAft>
                <a:spcPts val="1200"/>
              </a:spcAft>
              <a:buNone/>
            </a:pPr>
            <a:r>
              <a:rPr lang="es-MX" sz="1400" b="1" spc="100" dirty="0">
                <a:latin typeface="Bookman Old Style" panose="02050604050505020204" pitchFamily="18" charset="0"/>
                <a:ea typeface="Calibri" panose="020F0502020204030204" pitchFamily="34" charset="0"/>
                <a:cs typeface="Bookman Old Style" panose="02050604050505020204" pitchFamily="18" charset="0"/>
              </a:rPr>
              <a:t>Sellos de advertencia,</a:t>
            </a:r>
            <a:r>
              <a:rPr lang="es-MX" sz="1400" spc="100" dirty="0">
                <a:latin typeface="Bookman Old Style" panose="02050604050505020204" pitchFamily="18" charset="0"/>
                <a:ea typeface="Calibri" panose="020F0502020204030204" pitchFamily="34" charset="0"/>
                <a:cs typeface="Bookman Old Style" panose="02050604050505020204" pitchFamily="18" charset="0"/>
              </a:rPr>
              <a:t> los mismos serán utilizados para declarar la información nutrimental complementaria:</a:t>
            </a:r>
          </a:p>
          <a:p>
            <a:pPr marL="0" indent="0" algn="just">
              <a:lnSpc>
                <a:spcPct val="100000"/>
              </a:lnSpc>
              <a:spcAft>
                <a:spcPts val="1200"/>
              </a:spcAft>
              <a:buNone/>
            </a:pPr>
            <a:endParaRPr lang="es-MX" sz="14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spcAft>
                <a:spcPts val="1200"/>
              </a:spcAft>
              <a:buNone/>
            </a:pPr>
            <a:endParaRPr lang="es-MX" sz="14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spcAft>
                <a:spcPts val="1200"/>
              </a:spcAft>
              <a:buNone/>
            </a:pPr>
            <a:endParaRPr lang="es-MX" sz="14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spcAft>
                <a:spcPts val="1200"/>
              </a:spcAft>
              <a:buNone/>
            </a:pPr>
            <a:endParaRPr lang="es-MX" sz="14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spcAft>
                <a:spcPts val="1200"/>
              </a:spcAft>
              <a:buNone/>
            </a:pPr>
            <a:endParaRPr lang="es-MX" sz="14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spcAft>
                <a:spcPts val="1200"/>
              </a:spcAft>
              <a:buNone/>
            </a:pPr>
            <a:endParaRPr lang="es-MX" sz="14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spcAft>
                <a:spcPts val="1200"/>
              </a:spcAft>
              <a:buNone/>
            </a:pPr>
            <a:endParaRPr lang="es-MX" sz="14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spcAft>
                <a:spcPts val="1200"/>
              </a:spcAft>
              <a:buNone/>
            </a:pPr>
            <a:endParaRPr lang="es-MX" sz="1400" spc="100" dirty="0">
              <a:latin typeface="Bookman Old Style" panose="02050604050505020204" pitchFamily="18" charset="0"/>
              <a:ea typeface="Calibri" panose="020F0502020204030204" pitchFamily="34" charset="0"/>
              <a:cs typeface="Bookman Old Style" panose="02050604050505020204" pitchFamily="18" charset="0"/>
            </a:endParaRPr>
          </a:p>
        </p:txBody>
      </p:sp>
      <p:pic>
        <p:nvPicPr>
          <p:cNvPr id="5" name="Imagen 4" descr="Imagen que contiene dibujo, amarillo, pastel, firmar&#10;&#10;Descripción generada automáticamente">
            <a:extLst>
              <a:ext uri="{FF2B5EF4-FFF2-40B4-BE49-F238E27FC236}">
                <a16:creationId xmlns:a16="http://schemas.microsoft.com/office/drawing/2014/main" id="{3A5E4D1D-58C9-425A-BB61-A55235FE14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2175641"/>
          </a:xfrm>
          <a:prstGeom prst="flowChartDocument">
            <a:avLst/>
          </a:prstGeom>
        </p:spPr>
      </p:pic>
      <p:pic>
        <p:nvPicPr>
          <p:cNvPr id="4" name="Imagen 3">
            <a:extLst>
              <a:ext uri="{FF2B5EF4-FFF2-40B4-BE49-F238E27FC236}">
                <a16:creationId xmlns:a16="http://schemas.microsoft.com/office/drawing/2014/main" id="{0C0956FF-4697-45F3-8EA9-A817707CF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4760" y="6"/>
            <a:ext cx="3169298" cy="662472"/>
          </a:xfrm>
          <a:prstGeom prst="rect">
            <a:avLst/>
          </a:prstGeom>
        </p:spPr>
      </p:pic>
      <p:pic>
        <p:nvPicPr>
          <p:cNvPr id="7" name="Imagen 6">
            <a:extLst>
              <a:ext uri="{FF2B5EF4-FFF2-40B4-BE49-F238E27FC236}">
                <a16:creationId xmlns:a16="http://schemas.microsoft.com/office/drawing/2014/main" id="{D31B6507-9808-4C77-A0B3-B12FE8E1117E}"/>
              </a:ext>
            </a:extLst>
          </p:cNvPr>
          <p:cNvPicPr/>
          <p:nvPr/>
        </p:nvPicPr>
        <p:blipFill rotWithShape="1">
          <a:blip r:embed="rId4"/>
          <a:srcRect l="27783" t="16027" r="34532" b="2523"/>
          <a:stretch/>
        </p:blipFill>
        <p:spPr bwMode="auto">
          <a:xfrm>
            <a:off x="1249058" y="2766848"/>
            <a:ext cx="3975100" cy="3741363"/>
          </a:xfrm>
          <a:prstGeom prst="rect">
            <a:avLst/>
          </a:prstGeom>
          <a:ln>
            <a:noFill/>
          </a:ln>
          <a:extLst>
            <a:ext uri="{53640926-AAD7-44D8-BBD7-CCE9431645EC}">
              <a14:shadowObscured xmlns:a14="http://schemas.microsoft.com/office/drawing/2010/main"/>
            </a:ext>
          </a:extLst>
        </p:spPr>
      </p:pic>
      <p:pic>
        <p:nvPicPr>
          <p:cNvPr id="9" name="Imagen 8">
            <a:extLst>
              <a:ext uri="{FF2B5EF4-FFF2-40B4-BE49-F238E27FC236}">
                <a16:creationId xmlns:a16="http://schemas.microsoft.com/office/drawing/2014/main" id="{0A1104A4-E691-40A9-9EF7-0D0D7691E72E}"/>
              </a:ext>
            </a:extLst>
          </p:cNvPr>
          <p:cNvPicPr/>
          <p:nvPr/>
        </p:nvPicPr>
        <p:blipFill rotWithShape="1">
          <a:blip r:embed="rId5"/>
          <a:srcRect l="3990" t="43878" r="4236" b="17762"/>
          <a:stretch/>
        </p:blipFill>
        <p:spPr bwMode="auto">
          <a:xfrm>
            <a:off x="5224158" y="3371455"/>
            <a:ext cx="5915025" cy="1390650"/>
          </a:xfrm>
          <a:prstGeom prst="rect">
            <a:avLst/>
          </a:prstGeom>
          <a:ln>
            <a:noFill/>
          </a:ln>
          <a:extLst>
            <a:ext uri="{53640926-AAD7-44D8-BBD7-CCE9431645EC}">
              <a14:shadowObscured xmlns:a14="http://schemas.microsoft.com/office/drawing/2010/main"/>
            </a:ext>
          </a:extLst>
        </p:spPr>
      </p:pic>
      <p:pic>
        <p:nvPicPr>
          <p:cNvPr id="10" name="Imagen 9">
            <a:extLst>
              <a:ext uri="{FF2B5EF4-FFF2-40B4-BE49-F238E27FC236}">
                <a16:creationId xmlns:a16="http://schemas.microsoft.com/office/drawing/2014/main" id="{802833F1-19F6-4526-A958-C77E00E31D39}"/>
              </a:ext>
            </a:extLst>
          </p:cNvPr>
          <p:cNvPicPr/>
          <p:nvPr/>
        </p:nvPicPr>
        <p:blipFill rotWithShape="1">
          <a:blip r:embed="rId6"/>
          <a:srcRect l="19064" t="48345" r="20640" b="29059"/>
          <a:stretch/>
        </p:blipFill>
        <p:spPr bwMode="auto">
          <a:xfrm>
            <a:off x="5715247" y="4762105"/>
            <a:ext cx="4364256" cy="1079610"/>
          </a:xfrm>
          <a:prstGeom prst="rect">
            <a:avLst/>
          </a:prstGeom>
          <a:ln>
            <a:noFill/>
          </a:ln>
          <a:extLst>
            <a:ext uri="{53640926-AAD7-44D8-BBD7-CCE9431645EC}">
              <a14:shadowObscured xmlns:a14="http://schemas.microsoft.com/office/drawing/2010/main"/>
            </a:ext>
          </a:extLst>
        </p:spPr>
      </p:pic>
      <p:sp>
        <p:nvSpPr>
          <p:cNvPr id="11" name="Rectángulo: esquinas redondeadas 10">
            <a:extLst>
              <a:ext uri="{FF2B5EF4-FFF2-40B4-BE49-F238E27FC236}">
                <a16:creationId xmlns:a16="http://schemas.microsoft.com/office/drawing/2014/main" id="{189CB018-B7DB-44AF-BDF8-0D31FBF3D878}"/>
              </a:ext>
            </a:extLst>
          </p:cNvPr>
          <p:cNvSpPr/>
          <p:nvPr/>
        </p:nvSpPr>
        <p:spPr>
          <a:xfrm>
            <a:off x="-41097" y="-155"/>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964519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17D65FA8-93AB-4055-81CD-29295F48C228}"/>
              </a:ext>
            </a:extLst>
          </p:cNvPr>
          <p:cNvSpPr>
            <a:spLocks noGrp="1"/>
          </p:cNvSpPr>
          <p:nvPr>
            <p:ph idx="1"/>
          </p:nvPr>
        </p:nvSpPr>
        <p:spPr>
          <a:xfrm>
            <a:off x="326571" y="2369976"/>
            <a:ext cx="11579289" cy="4311561"/>
          </a:xfrm>
        </p:spPr>
        <p:txBody>
          <a:bodyPr anchor="ctr">
            <a:noAutofit/>
          </a:bodyPr>
          <a:lstStyle/>
          <a:p>
            <a:pPr marL="0" lvl="0" indent="0" eaLnBrk="0" fontAlgn="base" hangingPunct="0">
              <a:lnSpc>
                <a:spcPct val="100000"/>
              </a:lnSpc>
              <a:spcBef>
                <a:spcPct val="0"/>
              </a:spcBef>
              <a:spcAft>
                <a:spcPct val="0"/>
              </a:spcAft>
              <a:buNone/>
            </a:pPr>
            <a:r>
              <a:rPr lang="es-MX" altLang="es-MX" sz="1400" b="1" spc="100" dirty="0">
                <a:latin typeface="Bookman Old Style" panose="02050604050505020204" pitchFamily="18" charset="0"/>
                <a:ea typeface="Calibri" panose="020F0502020204030204" pitchFamily="34" charset="0"/>
                <a:cs typeface="Bookman Old Style" panose="02050604050505020204" pitchFamily="18" charset="0"/>
              </a:rPr>
              <a:t>Leyendas: </a:t>
            </a:r>
          </a:p>
          <a:p>
            <a:pPr marL="0" lvl="0" indent="0" eaLnBrk="0" fontAlgn="base" hangingPunct="0">
              <a:lnSpc>
                <a:spcPct val="100000"/>
              </a:lnSpc>
              <a:spcBef>
                <a:spcPct val="0"/>
              </a:spcBef>
              <a:spcAft>
                <a:spcPct val="0"/>
              </a:spcAft>
              <a:buNone/>
            </a:pPr>
            <a:endParaRPr lang="es-MX" altLang="es-MX" sz="1400" spc="100" dirty="0">
              <a:latin typeface="Bookman Old Style" panose="02050604050505020204" pitchFamily="18" charset="0"/>
            </a:endParaRPr>
          </a:p>
          <a:p>
            <a:pPr marL="0" lvl="0" indent="0" algn="just" eaLnBrk="0" fontAlgn="base" hangingPunct="0">
              <a:lnSpc>
                <a:spcPct val="100000"/>
              </a:lnSpc>
              <a:spcBef>
                <a:spcPct val="0"/>
              </a:spcBef>
              <a:spcAft>
                <a:spcPct val="0"/>
              </a:spcAft>
              <a:buNone/>
            </a:pPr>
            <a:r>
              <a:rPr lang="es-MX" altLang="es-MX" sz="1400" b="1" spc="100" dirty="0">
                <a:latin typeface="Bookman Old Style" panose="02050604050505020204" pitchFamily="18" charset="0"/>
                <a:ea typeface="Calibri" panose="020F0502020204030204" pitchFamily="34" charset="0"/>
                <a:cs typeface="Bookman Old Style" panose="02050604050505020204" pitchFamily="18" charset="0"/>
              </a:rPr>
              <a:t>i)</a:t>
            </a:r>
            <a:r>
              <a:rPr lang="es-MX" altLang="es-MX" sz="1400" spc="100" dirty="0">
                <a:latin typeface="Bookman Old Style" panose="02050604050505020204" pitchFamily="18" charset="0"/>
                <a:ea typeface="Calibri" panose="020F0502020204030204" pitchFamily="34" charset="0"/>
                <a:cs typeface="Bookman Old Style" panose="02050604050505020204" pitchFamily="18" charset="0"/>
              </a:rPr>
              <a:t> Si la lista de ingredientes incluye edulcorantes, se debe colocar la leyenda precautoria frontal en letras mayúsculas “CONTIENE EDULCORANTES, NO RECOMENDABLE EN NIÑOS”.</a:t>
            </a:r>
            <a:endParaRPr lang="es-MX" altLang="es-MX" sz="1400" spc="100" dirty="0">
              <a:latin typeface="Bookman Old Style" panose="02050604050505020204" pitchFamily="18" charset="0"/>
            </a:endParaRPr>
          </a:p>
          <a:p>
            <a:pPr marL="0" indent="0" algn="just">
              <a:lnSpc>
                <a:spcPct val="100000"/>
              </a:lnSpc>
              <a:spcAft>
                <a:spcPts val="1200"/>
              </a:spcAft>
              <a:buNone/>
            </a:pPr>
            <a:endParaRPr lang="es-MX" sz="14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spcAft>
                <a:spcPts val="1200"/>
              </a:spcAft>
              <a:buNone/>
            </a:pPr>
            <a:endParaRPr lang="es-MX" sz="14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spcAft>
                <a:spcPts val="1200"/>
              </a:spcAft>
              <a:buNone/>
            </a:pPr>
            <a:r>
              <a:rPr lang="es-MX" altLang="es-MX" sz="1400" b="1" spc="100" dirty="0" err="1">
                <a:latin typeface="Bookman Old Style" panose="02050604050505020204" pitchFamily="18" charset="0"/>
                <a:ea typeface="Calibri" panose="020F0502020204030204" pitchFamily="34" charset="0"/>
                <a:cs typeface="Bookman Old Style" panose="02050604050505020204" pitchFamily="18" charset="0"/>
              </a:rPr>
              <a:t>ii</a:t>
            </a:r>
            <a:r>
              <a:rPr lang="es-MX" altLang="es-MX" sz="1400" b="1" spc="100" dirty="0">
                <a:latin typeface="Bookman Old Style" panose="02050604050505020204" pitchFamily="18" charset="0"/>
                <a:ea typeface="Calibri" panose="020F0502020204030204" pitchFamily="34" charset="0"/>
                <a:cs typeface="Bookman Old Style" panose="02050604050505020204" pitchFamily="18" charset="0"/>
              </a:rPr>
              <a:t>)</a:t>
            </a:r>
            <a:r>
              <a:rPr lang="es-MX" altLang="es-MX" sz="1400" spc="100" dirty="0">
                <a:latin typeface="Bookman Old Style" panose="02050604050505020204" pitchFamily="18" charset="0"/>
                <a:ea typeface="Calibri" panose="020F0502020204030204" pitchFamily="34" charset="0"/>
                <a:cs typeface="Bookman Old Style" panose="02050604050505020204" pitchFamily="18" charset="0"/>
              </a:rPr>
              <a:t> Cuando el producto preenvasado contenga cafeína adicionada dentro de la lista de ingredientes en cualquier cantidad, se debe incluir la leyenda precautoria en letras mayúsculas “CONTIENE CAFEÍNA EVITAR EN NIÑOS”, la cual forma parte del sistema de etiquetado frontal.</a:t>
            </a:r>
            <a:endParaRPr lang="es-MX" sz="1400" spc="100" dirty="0">
              <a:latin typeface="Bookman Old Style" panose="02050604050505020204" pitchFamily="18" charset="0"/>
              <a:ea typeface="Calibri" panose="020F0502020204030204" pitchFamily="34" charset="0"/>
              <a:cs typeface="Bookman Old Style" panose="02050604050505020204" pitchFamily="18" charset="0"/>
            </a:endParaRPr>
          </a:p>
          <a:p>
            <a:pPr marL="0" indent="0" algn="just">
              <a:lnSpc>
                <a:spcPct val="100000"/>
              </a:lnSpc>
              <a:spcAft>
                <a:spcPts val="1200"/>
              </a:spcAft>
              <a:buNone/>
            </a:pPr>
            <a:endParaRPr lang="es-MX" sz="1400" spc="100" dirty="0">
              <a:latin typeface="Bookman Old Style" panose="02050604050505020204" pitchFamily="18" charset="0"/>
              <a:ea typeface="Calibri" panose="020F0502020204030204" pitchFamily="34" charset="0"/>
              <a:cs typeface="Bookman Old Style" panose="02050604050505020204" pitchFamily="18" charset="0"/>
            </a:endParaRPr>
          </a:p>
        </p:txBody>
      </p:sp>
      <p:pic>
        <p:nvPicPr>
          <p:cNvPr id="4" name="Imagen 3">
            <a:extLst>
              <a:ext uri="{FF2B5EF4-FFF2-40B4-BE49-F238E27FC236}">
                <a16:creationId xmlns:a16="http://schemas.microsoft.com/office/drawing/2014/main" id="{0C0956FF-4697-45F3-8EA9-A817707CF5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24760" y="6"/>
            <a:ext cx="3169298" cy="662472"/>
          </a:xfrm>
          <a:prstGeom prst="rect">
            <a:avLst/>
          </a:prstGeom>
        </p:spPr>
      </p:pic>
      <p:pic>
        <p:nvPicPr>
          <p:cNvPr id="3" name="Imagen 2" descr="Imagen que contiene dibujo&#10;&#10;Descripción generada automáticamente">
            <a:extLst>
              <a:ext uri="{FF2B5EF4-FFF2-40B4-BE49-F238E27FC236}">
                <a16:creationId xmlns:a16="http://schemas.microsoft.com/office/drawing/2014/main" id="{266D87E9-EEE4-4745-8C99-27EBC3AE47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45" y="1"/>
            <a:ext cx="12262945" cy="2822028"/>
          </a:xfrm>
          <a:prstGeom prst="flowChartDocument">
            <a:avLst/>
          </a:prstGeom>
        </p:spPr>
      </p:pic>
      <p:pic>
        <p:nvPicPr>
          <p:cNvPr id="11" name="Imagen 13">
            <a:extLst>
              <a:ext uri="{FF2B5EF4-FFF2-40B4-BE49-F238E27FC236}">
                <a16:creationId xmlns:a16="http://schemas.microsoft.com/office/drawing/2014/main" id="{9780B6FF-EBBE-46B6-A2E7-2380E7AD4E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5074" t="33632" r="16798" b="57698"/>
          <a:stretch>
            <a:fillRect/>
          </a:stretch>
        </p:blipFill>
        <p:spPr bwMode="auto">
          <a:xfrm>
            <a:off x="1884389" y="3905747"/>
            <a:ext cx="7769037" cy="562159"/>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n 15">
            <a:extLst>
              <a:ext uri="{FF2B5EF4-FFF2-40B4-BE49-F238E27FC236}">
                <a16:creationId xmlns:a16="http://schemas.microsoft.com/office/drawing/2014/main" id="{27876C18-8FD4-4710-B268-16F7A4EA46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6157" t="55176" r="27142" b="35628"/>
          <a:stretch>
            <a:fillRect/>
          </a:stretch>
        </p:blipFill>
        <p:spPr bwMode="auto">
          <a:xfrm>
            <a:off x="2743199" y="5612581"/>
            <a:ext cx="6051418" cy="662471"/>
          </a:xfrm>
          <a:prstGeom prst="rect">
            <a:avLst/>
          </a:prstGeom>
          <a:noFill/>
          <a:extLst>
            <a:ext uri="{909E8E84-426E-40DD-AFC4-6F175D3DCCD1}">
              <a14:hiddenFill xmlns:a14="http://schemas.microsoft.com/office/drawing/2010/main">
                <a:solidFill>
                  <a:srgbClr val="FFFFFF"/>
                </a:solidFill>
              </a14:hiddenFill>
            </a:ext>
          </a:extLst>
        </p:spPr>
      </p:pic>
      <p:sp>
        <p:nvSpPr>
          <p:cNvPr id="7" name="Rectángulo: esquinas redondeadas 6">
            <a:extLst>
              <a:ext uri="{FF2B5EF4-FFF2-40B4-BE49-F238E27FC236}">
                <a16:creationId xmlns:a16="http://schemas.microsoft.com/office/drawing/2014/main" id="{76FC0109-4743-466F-B608-9FAC0009FE74}"/>
              </a:ext>
            </a:extLst>
          </p:cNvPr>
          <p:cNvSpPr/>
          <p:nvPr/>
        </p:nvSpPr>
        <p:spPr>
          <a:xfrm>
            <a:off x="-41097" y="-155"/>
            <a:ext cx="2794571" cy="59693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s-MX" sz="2200" b="1" dirty="0">
                <a:latin typeface="Bookman Old Style" panose="02050604050505020204" pitchFamily="18" charset="0"/>
              </a:rPr>
              <a:t>www.escartin.mx</a:t>
            </a:r>
          </a:p>
        </p:txBody>
      </p:sp>
    </p:spTree>
    <p:extLst>
      <p:ext uri="{BB962C8B-B14F-4D97-AF65-F5344CB8AC3E}">
        <p14:creationId xmlns:p14="http://schemas.microsoft.com/office/powerpoint/2010/main" val="20898195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CFAFBB45FE7EEA4D99F08813575DC257" ma:contentTypeVersion="11" ma:contentTypeDescription="Crear nuevo documento." ma:contentTypeScope="" ma:versionID="84e56bdd13073146db63213b6cf37821">
  <xsd:schema xmlns:xsd="http://www.w3.org/2001/XMLSchema" xmlns:xs="http://www.w3.org/2001/XMLSchema" xmlns:p="http://schemas.microsoft.com/office/2006/metadata/properties" xmlns:ns3="0119979a-d606-4ea9-b002-32b6836918d9" xmlns:ns4="a15c81ea-167c-4d5d-96dd-c2dfe088b74f" targetNamespace="http://schemas.microsoft.com/office/2006/metadata/properties" ma:root="true" ma:fieldsID="347f3f76d32d125578c97c200d48ea3c" ns3:_="" ns4:_="">
    <xsd:import namespace="0119979a-d606-4ea9-b002-32b6836918d9"/>
    <xsd:import namespace="a15c81ea-167c-4d5d-96dd-c2dfe088b74f"/>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19979a-d606-4ea9-b002-32b6836918d9"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5c81ea-167c-4d5d-96dd-c2dfe088b74f"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SharingHintHash" ma:index="12" nillable="true" ma:displayName="Hash de la sugerencia para comparti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41DFE6-86C6-4704-97FF-0E2A7D5621EE}">
  <ds:schemaRefs>
    <ds:schemaRef ds:uri="http://purl.org/dc/dcmitype/"/>
    <ds:schemaRef ds:uri="a15c81ea-167c-4d5d-96dd-c2dfe088b74f"/>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0119979a-d606-4ea9-b002-32b6836918d9"/>
    <ds:schemaRef ds:uri="http://www.w3.org/XML/1998/namespace"/>
  </ds:schemaRefs>
</ds:datastoreItem>
</file>

<file path=customXml/itemProps2.xml><?xml version="1.0" encoding="utf-8"?>
<ds:datastoreItem xmlns:ds="http://schemas.openxmlformats.org/officeDocument/2006/customXml" ds:itemID="{36CF3603-A9C4-46E8-A5DA-4BE39E882E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19979a-d606-4ea9-b002-32b6836918d9"/>
    <ds:schemaRef ds:uri="a15c81ea-167c-4d5d-96dd-c2dfe088b7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8C875ED-F88A-45DB-8F58-A55C738AEBE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257</TotalTime>
  <Words>2721</Words>
  <Application>Microsoft Office PowerPoint</Application>
  <PresentationFormat>Panorámica</PresentationFormat>
  <Paragraphs>127</Paragraphs>
  <Slides>19</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19</vt:i4>
      </vt:variant>
    </vt:vector>
  </HeadingPairs>
  <TitlesOfParts>
    <vt:vector size="24" baseType="lpstr">
      <vt:lpstr>Arial</vt:lpstr>
      <vt:lpstr>Bookman Old Style</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NOTA INFORMATIVA.</dc:title>
  <dc:creator>Erik Hernández Mora</dc:creator>
  <cp:lastModifiedBy>Rodrigo Escartín Arciniega</cp:lastModifiedBy>
  <cp:revision>4</cp:revision>
  <dcterms:created xsi:type="dcterms:W3CDTF">2020-01-07T23:43:45Z</dcterms:created>
  <dcterms:modified xsi:type="dcterms:W3CDTF">2020-09-02T21:22:32Z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0x010100CFAFBB45FE7EEA4D99F08813575DC257</vt:lpwstr>
  </property>
</Properties>
</file>